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embeddedFontLst>
    <p:embeddedFont>
      <p:font typeface="Average"/>
      <p:regular r:id="rId32"/>
    </p:embeddedFont>
    <p:embeddedFont>
      <p:font typeface="Oswa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10287AB-F2A8-4FA1-90A8-B6E33D037E1E}">
  <a:tblStyle styleId="{B10287AB-F2A8-4FA1-90A8-B6E33D037E1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swald-regular.fntdata"/><Relationship Id="rId10" Type="http://schemas.openxmlformats.org/officeDocument/2006/relationships/slide" Target="slides/slide4.xml"/><Relationship Id="rId32" Type="http://schemas.openxmlformats.org/officeDocument/2006/relationships/font" Target="fonts/Average-regular.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swald-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topics/engineering/water-gas-shift-reaction" TargetMode="External"/><Relationship Id="rId3" Type="http://schemas.openxmlformats.org/officeDocument/2006/relationships/hyperlink" Target="https://en.wikipedia.org/wiki/Steam_reforming#cite_note-1"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topics/engineering/water-gas-shift-reaction" TargetMode="External"/><Relationship Id="rId3" Type="http://schemas.openxmlformats.org/officeDocument/2006/relationships/hyperlink" Target="https://en.wikipedia.org/wiki/Steam_reforming#cite_note-1"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topics/engineering/water-gas-shift-reaction" TargetMode="External"/><Relationship Id="rId3" Type="http://schemas.openxmlformats.org/officeDocument/2006/relationships/hyperlink" Target="https://en.wikipedia.org/wiki/Steam_reforming#cite_note-1"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topics/engineering/water-gas-shift-reaction" TargetMode="External"/><Relationship Id="rId3" Type="http://schemas.openxmlformats.org/officeDocument/2006/relationships/hyperlink" Target="https://en.wikipedia.org/wiki/Steam_reforming#cite_note-1"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iencedirect.com/topics/engineering/water-gas-shift-reaction" TargetMode="External"/><Relationship Id="rId3" Type="http://schemas.openxmlformats.org/officeDocument/2006/relationships/hyperlink" Target="https://en.wikipedia.org/wiki/Steam_reforming#cite_note-1"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hemguide.co.uk/physical/equilibria/haber.html"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b52ede8f02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b52ede8f02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b65c5a44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b65c5a44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b65a4f211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b65a4f211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5c1484c6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b5c1484c6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678268599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678268599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b5445d8000_2_1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b5445d8000_2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Steam reform kinetics from NSW website: https://terpconnect.umd.edu/~nsw/chbe446/Ammonia-Seider.pdf</a:t>
            </a:r>
            <a:endParaRPr/>
          </a:p>
          <a:p>
            <a:pPr indent="0" lvl="0" marL="0" rtl="0" algn="l">
              <a:spcBef>
                <a:spcPts val="0"/>
              </a:spcBef>
              <a:spcAft>
                <a:spcPts val="0"/>
              </a:spcAft>
              <a:buNone/>
            </a:pPr>
            <a:r>
              <a:rPr lang="en" u="sng">
                <a:solidFill>
                  <a:schemeClr val="hlink"/>
                </a:solidFill>
                <a:hlinkClick r:id="rId2"/>
              </a:rPr>
              <a:t>https://www.sciencedirect.com/topics/engineering/water-gas-shift-reaction</a:t>
            </a:r>
            <a:endParaRPr/>
          </a:p>
          <a:p>
            <a:pPr indent="0" lvl="0" marL="0" rtl="0" algn="l">
              <a:spcBef>
                <a:spcPts val="0"/>
              </a:spcBef>
              <a:spcAft>
                <a:spcPts val="0"/>
              </a:spcAft>
              <a:buNone/>
            </a:pPr>
            <a:r>
              <a:rPr lang="en" u="sng">
                <a:solidFill>
                  <a:schemeClr val="hlink"/>
                </a:solidFill>
                <a:hlinkClick r:id="rId3"/>
              </a:rPr>
              <a:t>https://en.wikipedia.org/wiki/Steam_reforming#cite_note-1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Thomas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b52ede8f0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b52ede8f0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Steam reform kinetics from NSW website: https://terpconnect.umd.edu/~nsw/chbe446/Ammonia-Seider.pdf</a:t>
            </a:r>
            <a:endParaRPr/>
          </a:p>
          <a:p>
            <a:pPr indent="0" lvl="0" marL="0" rtl="0" algn="l">
              <a:spcBef>
                <a:spcPts val="0"/>
              </a:spcBef>
              <a:spcAft>
                <a:spcPts val="0"/>
              </a:spcAft>
              <a:buNone/>
            </a:pPr>
            <a:r>
              <a:rPr lang="en" u="sng">
                <a:solidFill>
                  <a:schemeClr val="hlink"/>
                </a:solidFill>
                <a:hlinkClick r:id="rId2"/>
              </a:rPr>
              <a:t>https://www.sciencedirect.com/topics/engineering/water-gas-shift-reaction</a:t>
            </a:r>
            <a:endParaRPr/>
          </a:p>
          <a:p>
            <a:pPr indent="0" lvl="0" marL="0" rtl="0" algn="l">
              <a:spcBef>
                <a:spcPts val="0"/>
              </a:spcBef>
              <a:spcAft>
                <a:spcPts val="0"/>
              </a:spcAft>
              <a:buNone/>
            </a:pPr>
            <a:r>
              <a:rPr lang="en" u="sng">
                <a:solidFill>
                  <a:schemeClr val="hlink"/>
                </a:solidFill>
                <a:hlinkClick r:id="rId3"/>
              </a:rPr>
              <a:t>https://en.wikipedia.org/wiki/Steam_reforming#cite_note-1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Thomas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610f71b1d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b610f71b1d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Steam reform kinetics from NSW website: https://terpconnect.umd.edu/~nsw/chbe446/Ammonia-Seider.pdf</a:t>
            </a:r>
            <a:endParaRPr/>
          </a:p>
          <a:p>
            <a:pPr indent="0" lvl="0" marL="0" rtl="0" algn="l">
              <a:spcBef>
                <a:spcPts val="0"/>
              </a:spcBef>
              <a:spcAft>
                <a:spcPts val="0"/>
              </a:spcAft>
              <a:buNone/>
            </a:pPr>
            <a:r>
              <a:rPr lang="en" u="sng">
                <a:solidFill>
                  <a:schemeClr val="hlink"/>
                </a:solidFill>
                <a:hlinkClick r:id="rId2"/>
              </a:rPr>
              <a:t>https://www.sciencedirect.com/topics/engineering/water-gas-shift-reaction</a:t>
            </a:r>
            <a:endParaRPr/>
          </a:p>
          <a:p>
            <a:pPr indent="0" lvl="0" marL="0" rtl="0" algn="l">
              <a:spcBef>
                <a:spcPts val="0"/>
              </a:spcBef>
              <a:spcAft>
                <a:spcPts val="0"/>
              </a:spcAft>
              <a:buNone/>
            </a:pPr>
            <a:r>
              <a:rPr lang="en" u="sng">
                <a:solidFill>
                  <a:schemeClr val="hlink"/>
                </a:solidFill>
                <a:hlinkClick r:id="rId3"/>
              </a:rPr>
              <a:t>https://en.wikipedia.org/wiki/Steam_reforming#cite_note-1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Thomas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b5445d8000_2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b5445d8000_2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Methane reaction from reformer is also still happening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Steam reform kinetics from NSW website: https://terpconnect.umd.edu/~nsw/chbe446/Ammonia-Seider.pdf</a:t>
            </a:r>
            <a:endParaRPr/>
          </a:p>
          <a:p>
            <a:pPr indent="0" lvl="0" marL="0" rtl="0" algn="l">
              <a:spcBef>
                <a:spcPts val="0"/>
              </a:spcBef>
              <a:spcAft>
                <a:spcPts val="0"/>
              </a:spcAft>
              <a:buNone/>
            </a:pPr>
            <a:r>
              <a:rPr lang="en" u="sng">
                <a:solidFill>
                  <a:schemeClr val="hlink"/>
                </a:solidFill>
                <a:hlinkClick r:id="rId2"/>
              </a:rPr>
              <a:t>https://www.sciencedirect.com/topics/engineering/water-gas-shift-reaction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https://en.wikipedia.org/wiki/Steam_reforming#cite_note-1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Thomas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b5445d8000_2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b5445d8000_2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Steam reform kinetics from NSW website: https://terpconnect.umd.edu/~nsw/chbe446/Ammonia-Seider.pdf</a:t>
            </a:r>
            <a:endParaRPr/>
          </a:p>
          <a:p>
            <a:pPr indent="0" lvl="0" marL="0" rtl="0" algn="l">
              <a:spcBef>
                <a:spcPts val="0"/>
              </a:spcBef>
              <a:spcAft>
                <a:spcPts val="0"/>
              </a:spcAft>
              <a:buNone/>
            </a:pPr>
            <a:r>
              <a:rPr lang="en" u="sng">
                <a:solidFill>
                  <a:schemeClr val="hlink"/>
                </a:solidFill>
                <a:hlinkClick r:id="rId2"/>
              </a:rPr>
              <a:t>https://www.sciencedirect.com/topics/engineering/water-gas-shift-reaction</a:t>
            </a:r>
            <a:endParaRPr/>
          </a:p>
          <a:p>
            <a:pPr indent="0" lvl="0" marL="0" rtl="0" algn="l">
              <a:spcBef>
                <a:spcPts val="0"/>
              </a:spcBef>
              <a:spcAft>
                <a:spcPts val="0"/>
              </a:spcAft>
              <a:buNone/>
            </a:pPr>
            <a:r>
              <a:rPr lang="en" u="sng">
                <a:solidFill>
                  <a:schemeClr val="hlink"/>
                </a:solidFill>
                <a:hlinkClick r:id="rId3"/>
              </a:rPr>
              <a:t>https://en.wikipedia.org/wiki/Steam_reforming#cite_note-1</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Thomas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b52ede8f02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b52ede8f02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scott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b52ede8f02_0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b52ede8f02_0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https://chemguide.co.uk/physical/equilibria/haber.html</a:t>
            </a:r>
            <a:endParaRPr/>
          </a:p>
          <a:p>
            <a:pPr indent="0" lvl="0" marL="0" rtl="0" algn="l">
              <a:spcBef>
                <a:spcPts val="0"/>
              </a:spcBef>
              <a:spcAft>
                <a:spcPts val="0"/>
              </a:spcAft>
              <a:buNone/>
            </a:pPr>
            <a:r>
              <a:rPr lang="en"/>
              <a:t>Rae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Thomas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2b5445d8000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2b5445d8000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https://wisc.pb.unizin.org/chem109fall2021ver02/chapter/haber-bosch-process/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b5445d8000_2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b5445d8000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Seider textbook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Thomas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b5445d8000_2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b5445d8000_2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Seider textbook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Thomas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b5445d8000_2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b5445d8000_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Citation: </a:t>
            </a:r>
            <a:r>
              <a:rPr lang="en"/>
              <a:t>Mini-project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Thomas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2b5445d8000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2b5445d8000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http://large.stanford.edu/courses/2022/ph240/jimenez2/images/f1big.png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676fbea3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676fbea3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676fbea338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676fbea338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https://chem.libretexts.org/Bookshelves/Physical_and_Theoretical_Chemistry_Textbook_Maps/Supplemental_Modules_(Physical_and_Theoretical_Chemistry)/Kinetics/03%3A_Rate_Laws/3.02%3A_Reaction_Mechanisms/3.2.01%3A_Elementary_Reactions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676fbea338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676fbea338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https://chem.libretexts.org/Bookshelves/Physical_and_Theoretical_Chemistry_Textbook_Maps/Supplemental_Modules_(Physical_and_Theoretical_Chemistry)/Kinetics/03%3A_Rate_Laws/3.02%3A_Reaction_Mechanisms/3.2.01%3A_Elementary_Reactions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676fbea338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2676fbea338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b52ede8f02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b52ede8f02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b52ede8f02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b52ede8f02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2b697b79f5f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2b697b79f5f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33.png"/><Relationship Id="rId9" Type="http://schemas.openxmlformats.org/officeDocument/2006/relationships/image" Target="../media/image28.png"/><Relationship Id="rId5" Type="http://schemas.openxmlformats.org/officeDocument/2006/relationships/image" Target="../media/image17.png"/><Relationship Id="rId6" Type="http://schemas.openxmlformats.org/officeDocument/2006/relationships/image" Target="../media/image25.png"/><Relationship Id="rId7" Type="http://schemas.openxmlformats.org/officeDocument/2006/relationships/image" Target="../media/image15.png"/><Relationship Id="rId8"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2.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29.png"/><Relationship Id="rId5"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671258" y="990800"/>
            <a:ext cx="7801500" cy="1730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CHBE446</a:t>
            </a:r>
            <a:endParaRPr/>
          </a:p>
          <a:p>
            <a:pPr indent="0" lvl="0" marL="0" rtl="0" algn="ctr">
              <a:spcBef>
                <a:spcPts val="0"/>
              </a:spcBef>
              <a:spcAft>
                <a:spcPts val="0"/>
              </a:spcAft>
              <a:buNone/>
            </a:pPr>
            <a:r>
              <a:rPr lang="en"/>
              <a:t>Chemical Kinetics/Reactors: Theory &amp; Non-Aspen Simulation</a:t>
            </a:r>
            <a:endParaRPr/>
          </a:p>
        </p:txBody>
      </p:sp>
      <p:sp>
        <p:nvSpPr>
          <p:cNvPr id="60" name="Google Shape;60;p13"/>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solidFill>
                  <a:schemeClr val="dk1"/>
                </a:solidFill>
              </a:rPr>
              <a:t>Olivia Anderson, Scott Sritharan, Riordan Correll-Brown, Thomas Ogunsola </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143" name="Shape 143"/>
        <p:cNvGrpSpPr/>
        <p:nvPr/>
      </p:nvGrpSpPr>
      <p:grpSpPr>
        <a:xfrm>
          <a:off x="0" y="0"/>
          <a:ext cx="0" cy="0"/>
          <a:chOff x="0" y="0"/>
          <a:chExt cx="0" cy="0"/>
        </a:xfrm>
      </p:grpSpPr>
      <p:sp>
        <p:nvSpPr>
          <p:cNvPr id="144" name="Google Shape;14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Non-Aspen Simulation: Example Problem</a:t>
            </a:r>
            <a:endParaRPr/>
          </a:p>
        </p:txBody>
      </p:sp>
      <p:graphicFrame>
        <p:nvGraphicFramePr>
          <p:cNvPr id="145" name="Google Shape;145;p22"/>
          <p:cNvGraphicFramePr/>
          <p:nvPr/>
        </p:nvGraphicFramePr>
        <p:xfrm>
          <a:off x="311700" y="2441275"/>
          <a:ext cx="3000000" cy="3000000"/>
        </p:xfrm>
        <a:graphic>
          <a:graphicData uri="http://schemas.openxmlformats.org/drawingml/2006/table">
            <a:tbl>
              <a:tblPr>
                <a:noFill/>
                <a:tableStyleId>{B10287AB-F2A8-4FA1-90A8-B6E33D037E1E}</a:tableStyleId>
              </a:tblPr>
              <a:tblGrid>
                <a:gridCol w="2245850"/>
                <a:gridCol w="1605050"/>
              </a:tblGrid>
              <a:tr h="171925">
                <a:tc>
                  <a:txBody>
                    <a:bodyPr/>
                    <a:lstStyle/>
                    <a:p>
                      <a:pPr indent="0" lvl="0" marL="0" rtl="0" algn="ctr">
                        <a:spcBef>
                          <a:spcPts val="0"/>
                        </a:spcBef>
                        <a:spcAft>
                          <a:spcPts val="0"/>
                        </a:spcAft>
                        <a:buNone/>
                      </a:pPr>
                      <a:r>
                        <a:rPr lang="en">
                          <a:solidFill>
                            <a:schemeClr val="dk1"/>
                          </a:solidFill>
                          <a:latin typeface="Oswald"/>
                          <a:ea typeface="Oswald"/>
                          <a:cs typeface="Oswald"/>
                          <a:sym typeface="Oswald"/>
                        </a:rPr>
                        <a:t>Reactor Type</a:t>
                      </a:r>
                      <a:endParaRPr>
                        <a:solidFill>
                          <a:schemeClr val="dk1"/>
                        </a:solidFill>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
                          <a:solidFill>
                            <a:schemeClr val="dk1"/>
                          </a:solidFill>
                          <a:latin typeface="Oswald"/>
                          <a:ea typeface="Oswald"/>
                          <a:cs typeface="Oswald"/>
                          <a:sym typeface="Oswald"/>
                        </a:rPr>
                        <a:t>CSTR</a:t>
                      </a:r>
                      <a:endParaRPr>
                        <a:solidFill>
                          <a:schemeClr val="dk1"/>
                        </a:solidFill>
                        <a:latin typeface="Oswald"/>
                        <a:ea typeface="Oswald"/>
                        <a:cs typeface="Oswald"/>
                        <a:sym typeface="Oswald"/>
                      </a:endParaRPr>
                    </a:p>
                  </a:txBody>
                  <a:tcPr marT="91425" marB="91425" marR="91425" marL="91425"/>
                </a:tc>
              </a:tr>
              <a:tr h="461425">
                <a:tc>
                  <a:txBody>
                    <a:bodyPr/>
                    <a:lstStyle/>
                    <a:p>
                      <a:pPr indent="0" lvl="0" marL="0" rtl="0" algn="ctr">
                        <a:spcBef>
                          <a:spcPts val="0"/>
                        </a:spcBef>
                        <a:spcAft>
                          <a:spcPts val="0"/>
                        </a:spcAft>
                        <a:buNone/>
                      </a:pPr>
                      <a:r>
                        <a:rPr lang="en">
                          <a:solidFill>
                            <a:schemeClr val="dk1"/>
                          </a:solidFill>
                          <a:latin typeface="Oswald"/>
                          <a:ea typeface="Oswald"/>
                          <a:cs typeface="Oswald"/>
                          <a:sym typeface="Oswald"/>
                        </a:rPr>
                        <a:t>Cooling Mechanism</a:t>
                      </a:r>
                      <a:endParaRPr>
                        <a:solidFill>
                          <a:schemeClr val="dk1"/>
                        </a:solidFill>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
                          <a:solidFill>
                            <a:schemeClr val="dk1"/>
                          </a:solidFill>
                          <a:latin typeface="Oswald"/>
                          <a:ea typeface="Oswald"/>
                          <a:cs typeface="Oswald"/>
                          <a:sym typeface="Oswald"/>
                        </a:rPr>
                        <a:t>Cooling Jacket</a:t>
                      </a:r>
                      <a:endParaRPr>
                        <a:solidFill>
                          <a:schemeClr val="dk1"/>
                        </a:solidFill>
                        <a:latin typeface="Oswald"/>
                        <a:ea typeface="Oswald"/>
                        <a:cs typeface="Oswald"/>
                        <a:sym typeface="Oswald"/>
                      </a:endParaRPr>
                    </a:p>
                  </a:txBody>
                  <a:tcPr marT="91425" marB="91425" marR="91425" marL="91425"/>
                </a:tc>
              </a:tr>
              <a:tr h="461425">
                <a:tc>
                  <a:txBody>
                    <a:bodyPr/>
                    <a:lstStyle/>
                    <a:p>
                      <a:pPr indent="0" lvl="0" marL="0" rtl="0" algn="ctr">
                        <a:spcBef>
                          <a:spcPts val="0"/>
                        </a:spcBef>
                        <a:spcAft>
                          <a:spcPts val="0"/>
                        </a:spcAft>
                        <a:buNone/>
                      </a:pPr>
                      <a:r>
                        <a:rPr lang="en">
                          <a:solidFill>
                            <a:schemeClr val="dk1"/>
                          </a:solidFill>
                          <a:latin typeface="Oswald"/>
                          <a:ea typeface="Oswald"/>
                          <a:cs typeface="Oswald"/>
                          <a:sym typeface="Oswald"/>
                        </a:rPr>
                        <a:t>Dependent Variables</a:t>
                      </a:r>
                      <a:endParaRPr>
                        <a:solidFill>
                          <a:schemeClr val="dk1"/>
                        </a:solidFill>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
                          <a:solidFill>
                            <a:schemeClr val="dk1"/>
                          </a:solidFill>
                          <a:latin typeface="Oswald"/>
                          <a:ea typeface="Oswald"/>
                          <a:cs typeface="Oswald"/>
                          <a:sym typeface="Oswald"/>
                        </a:rPr>
                        <a:t> Reactor </a:t>
                      </a:r>
                      <a:r>
                        <a:rPr lang="en">
                          <a:solidFill>
                            <a:schemeClr val="dk1"/>
                          </a:solidFill>
                          <a:latin typeface="Oswald"/>
                          <a:ea typeface="Oswald"/>
                          <a:cs typeface="Oswald"/>
                          <a:sym typeface="Oswald"/>
                        </a:rPr>
                        <a:t>Temperature and Concentration</a:t>
                      </a:r>
                      <a:endParaRPr>
                        <a:solidFill>
                          <a:schemeClr val="dk1"/>
                        </a:solidFill>
                        <a:latin typeface="Oswald"/>
                        <a:ea typeface="Oswald"/>
                        <a:cs typeface="Oswald"/>
                        <a:sym typeface="Oswald"/>
                      </a:endParaRPr>
                    </a:p>
                  </a:txBody>
                  <a:tcPr marT="91425" marB="91425" marR="91425" marL="91425"/>
                </a:tc>
              </a:tr>
              <a:tr h="461425">
                <a:tc>
                  <a:txBody>
                    <a:bodyPr/>
                    <a:lstStyle/>
                    <a:p>
                      <a:pPr indent="0" lvl="0" marL="0" rtl="0" algn="ctr">
                        <a:spcBef>
                          <a:spcPts val="0"/>
                        </a:spcBef>
                        <a:spcAft>
                          <a:spcPts val="0"/>
                        </a:spcAft>
                        <a:buNone/>
                      </a:pPr>
                      <a:r>
                        <a:rPr lang="en">
                          <a:solidFill>
                            <a:schemeClr val="dk1"/>
                          </a:solidFill>
                          <a:latin typeface="Oswald"/>
                          <a:ea typeface="Oswald"/>
                          <a:cs typeface="Oswald"/>
                          <a:sym typeface="Oswald"/>
                        </a:rPr>
                        <a:t>Independent Variable</a:t>
                      </a:r>
                      <a:endParaRPr>
                        <a:solidFill>
                          <a:schemeClr val="dk1"/>
                        </a:solidFill>
                        <a:latin typeface="Oswald"/>
                        <a:ea typeface="Oswald"/>
                        <a:cs typeface="Oswald"/>
                        <a:sym typeface="Oswald"/>
                      </a:endParaRPr>
                    </a:p>
                  </a:txBody>
                  <a:tcPr marT="91425" marB="91425" marR="91425" marL="91425"/>
                </a:tc>
                <a:tc>
                  <a:txBody>
                    <a:bodyPr/>
                    <a:lstStyle/>
                    <a:p>
                      <a:pPr indent="0" lvl="0" marL="0" rtl="0" algn="ctr">
                        <a:spcBef>
                          <a:spcPts val="0"/>
                        </a:spcBef>
                        <a:spcAft>
                          <a:spcPts val="0"/>
                        </a:spcAft>
                        <a:buNone/>
                      </a:pPr>
                      <a:r>
                        <a:rPr lang="en">
                          <a:solidFill>
                            <a:schemeClr val="dk1"/>
                          </a:solidFill>
                          <a:latin typeface="Oswald"/>
                          <a:ea typeface="Oswald"/>
                          <a:cs typeface="Oswald"/>
                          <a:sym typeface="Oswald"/>
                        </a:rPr>
                        <a:t>Cooling Jacket Temperature</a:t>
                      </a:r>
                      <a:endParaRPr>
                        <a:solidFill>
                          <a:schemeClr val="dk1"/>
                        </a:solidFill>
                        <a:latin typeface="Oswald"/>
                        <a:ea typeface="Oswald"/>
                        <a:cs typeface="Oswald"/>
                        <a:sym typeface="Oswald"/>
                      </a:endParaRPr>
                    </a:p>
                  </a:txBody>
                  <a:tcPr marT="91425" marB="91425" marR="91425" marL="91425"/>
                </a:tc>
              </a:tr>
            </a:tbl>
          </a:graphicData>
        </a:graphic>
      </p:graphicFrame>
      <p:sp>
        <p:nvSpPr>
          <p:cNvPr id="146" name="Google Shape;146;p22"/>
          <p:cNvSpPr txBox="1"/>
          <p:nvPr/>
        </p:nvSpPr>
        <p:spPr>
          <a:xfrm>
            <a:off x="506513" y="1099963"/>
            <a:ext cx="3609300" cy="134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u="sng">
                <a:solidFill>
                  <a:schemeClr val="dk1"/>
                </a:solidFill>
                <a:latin typeface="Average"/>
                <a:ea typeface="Average"/>
                <a:cs typeface="Average"/>
                <a:sym typeface="Average"/>
              </a:rPr>
              <a:t>Reaction</a:t>
            </a:r>
            <a:endParaRPr sz="1800" u="sng">
              <a:solidFill>
                <a:schemeClr val="dk1"/>
              </a:solidFill>
              <a:latin typeface="Average"/>
              <a:ea typeface="Average"/>
              <a:cs typeface="Average"/>
              <a:sym typeface="Average"/>
            </a:endParaRPr>
          </a:p>
          <a:p>
            <a:pPr indent="0" lvl="0" marL="0" rtl="0" algn="ctr">
              <a:spcBef>
                <a:spcPts val="0"/>
              </a:spcBef>
              <a:spcAft>
                <a:spcPts val="0"/>
              </a:spcAft>
              <a:buNone/>
            </a:pPr>
            <a:r>
              <a:rPr lang="en" sz="1800">
                <a:solidFill>
                  <a:schemeClr val="dk1"/>
                </a:solidFill>
                <a:latin typeface="Average"/>
                <a:ea typeface="Average"/>
                <a:cs typeface="Average"/>
                <a:sym typeface="Average"/>
              </a:rPr>
              <a:t>A ⇋ B + heat</a:t>
            </a:r>
            <a:endParaRPr sz="1800">
              <a:solidFill>
                <a:schemeClr val="dk1"/>
              </a:solidFill>
              <a:latin typeface="Average"/>
              <a:ea typeface="Average"/>
              <a:cs typeface="Average"/>
              <a:sym typeface="Average"/>
            </a:endParaRPr>
          </a:p>
          <a:p>
            <a:pPr indent="0" lvl="0" marL="0" rtl="0" algn="ctr">
              <a:spcBef>
                <a:spcPts val="0"/>
              </a:spcBef>
              <a:spcAft>
                <a:spcPts val="0"/>
              </a:spcAft>
              <a:buNone/>
            </a:pPr>
            <a:r>
              <a:rPr lang="en" sz="1800" u="sng">
                <a:solidFill>
                  <a:schemeClr val="dk1"/>
                </a:solidFill>
                <a:latin typeface="Average"/>
                <a:ea typeface="Average"/>
                <a:cs typeface="Average"/>
                <a:sym typeface="Average"/>
              </a:rPr>
              <a:t>Rate Law</a:t>
            </a:r>
            <a:endParaRPr sz="1800" u="sng">
              <a:solidFill>
                <a:schemeClr val="dk1"/>
              </a:solidFill>
              <a:latin typeface="Average"/>
              <a:ea typeface="Average"/>
              <a:cs typeface="Average"/>
              <a:sym typeface="Average"/>
            </a:endParaRPr>
          </a:p>
          <a:p>
            <a:pPr indent="0" lvl="0" marL="0" rtl="0" algn="ctr">
              <a:spcBef>
                <a:spcPts val="0"/>
              </a:spcBef>
              <a:spcAft>
                <a:spcPts val="0"/>
              </a:spcAft>
              <a:buNone/>
            </a:pPr>
            <a:r>
              <a:rPr lang="en" sz="1800">
                <a:solidFill>
                  <a:schemeClr val="dk1"/>
                </a:solidFill>
                <a:latin typeface="Average"/>
                <a:ea typeface="Average"/>
                <a:cs typeface="Average"/>
                <a:sym typeface="Average"/>
              </a:rPr>
              <a:t>r = kC</a:t>
            </a:r>
            <a:r>
              <a:rPr baseline="-25000" lang="en" sz="1800">
                <a:solidFill>
                  <a:schemeClr val="dk1"/>
                </a:solidFill>
                <a:latin typeface="Average"/>
                <a:ea typeface="Average"/>
                <a:cs typeface="Average"/>
                <a:sym typeface="Average"/>
              </a:rPr>
              <a:t>A</a:t>
            </a:r>
            <a:endParaRPr baseline="-25000" sz="1800">
              <a:solidFill>
                <a:schemeClr val="dk1"/>
              </a:solidFill>
              <a:latin typeface="Average"/>
              <a:ea typeface="Average"/>
              <a:cs typeface="Average"/>
              <a:sym typeface="Average"/>
            </a:endParaRPr>
          </a:p>
        </p:txBody>
      </p:sp>
      <p:pic>
        <p:nvPicPr>
          <p:cNvPr id="147" name="Google Shape;147;p22"/>
          <p:cNvPicPr preferRelativeResize="0"/>
          <p:nvPr/>
        </p:nvPicPr>
        <p:blipFill>
          <a:blip r:embed="rId3">
            <a:alphaModFix/>
          </a:blip>
          <a:stretch>
            <a:fillRect/>
          </a:stretch>
        </p:blipFill>
        <p:spPr>
          <a:xfrm>
            <a:off x="5415834" y="1646550"/>
            <a:ext cx="2437175" cy="1012050"/>
          </a:xfrm>
          <a:prstGeom prst="rect">
            <a:avLst/>
          </a:prstGeom>
          <a:noFill/>
          <a:ln>
            <a:noFill/>
          </a:ln>
        </p:spPr>
      </p:pic>
      <p:pic>
        <p:nvPicPr>
          <p:cNvPr id="148" name="Google Shape;148;p22"/>
          <p:cNvPicPr preferRelativeResize="0"/>
          <p:nvPr/>
        </p:nvPicPr>
        <p:blipFill>
          <a:blip r:embed="rId4">
            <a:alphaModFix/>
          </a:blip>
          <a:stretch>
            <a:fillRect/>
          </a:stretch>
        </p:blipFill>
        <p:spPr>
          <a:xfrm>
            <a:off x="4681738" y="3658825"/>
            <a:ext cx="3905325" cy="816125"/>
          </a:xfrm>
          <a:prstGeom prst="rect">
            <a:avLst/>
          </a:prstGeom>
          <a:noFill/>
          <a:ln>
            <a:noFill/>
          </a:ln>
        </p:spPr>
      </p:pic>
      <p:sp>
        <p:nvSpPr>
          <p:cNvPr id="149" name="Google Shape;149;p22"/>
          <p:cNvSpPr txBox="1"/>
          <p:nvPr/>
        </p:nvSpPr>
        <p:spPr>
          <a:xfrm>
            <a:off x="5471600" y="1017725"/>
            <a:ext cx="2325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swald"/>
                <a:ea typeface="Oswald"/>
                <a:cs typeface="Oswald"/>
                <a:sym typeface="Oswald"/>
              </a:rPr>
              <a:t>Mass Balance</a:t>
            </a:r>
            <a:endParaRPr sz="1800">
              <a:solidFill>
                <a:schemeClr val="dk1"/>
              </a:solidFill>
              <a:latin typeface="Oswald"/>
              <a:ea typeface="Oswald"/>
              <a:cs typeface="Oswald"/>
              <a:sym typeface="Oswald"/>
            </a:endParaRPr>
          </a:p>
        </p:txBody>
      </p:sp>
      <p:sp>
        <p:nvSpPr>
          <p:cNvPr id="150" name="Google Shape;150;p22"/>
          <p:cNvSpPr txBox="1"/>
          <p:nvPr/>
        </p:nvSpPr>
        <p:spPr>
          <a:xfrm>
            <a:off x="5471600" y="3086125"/>
            <a:ext cx="2325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swald"/>
                <a:ea typeface="Oswald"/>
                <a:cs typeface="Oswald"/>
                <a:sym typeface="Oswald"/>
              </a:rPr>
              <a:t>Energy Balance</a:t>
            </a:r>
            <a:endParaRPr sz="1800">
              <a:solidFill>
                <a:schemeClr val="dk1"/>
              </a:solidFill>
              <a:latin typeface="Oswald"/>
              <a:ea typeface="Oswald"/>
              <a:cs typeface="Oswald"/>
              <a:sym typeface="Oswald"/>
            </a:endParaRPr>
          </a:p>
        </p:txBody>
      </p:sp>
      <p:sp>
        <p:nvSpPr>
          <p:cNvPr id="151" name="Google Shape;151;p22"/>
          <p:cNvSpPr txBox="1"/>
          <p:nvPr/>
        </p:nvSpPr>
        <p:spPr>
          <a:xfrm>
            <a:off x="311700" y="4518000"/>
            <a:ext cx="4222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Seborg, D. E.; Edgar, T. F.; Mellichamp, D. A.; Doyle, F. J. </a:t>
            </a:r>
            <a:r>
              <a:rPr i="1" lang="en" sz="1100">
                <a:solidFill>
                  <a:schemeClr val="dk1"/>
                </a:solidFill>
                <a:latin typeface="Average"/>
                <a:ea typeface="Average"/>
                <a:cs typeface="Average"/>
                <a:sym typeface="Average"/>
              </a:rPr>
              <a:t>Process Dynamics and Control</a:t>
            </a:r>
            <a:r>
              <a:rPr lang="en" sz="1100">
                <a:solidFill>
                  <a:schemeClr val="dk1"/>
                </a:solidFill>
                <a:latin typeface="Average"/>
                <a:ea typeface="Average"/>
                <a:cs typeface="Average"/>
                <a:sym typeface="Average"/>
              </a:rPr>
              <a:t>; 2017</a:t>
            </a:r>
            <a:endParaRPr sz="1100">
              <a:solidFill>
                <a:schemeClr val="dk1"/>
              </a:solidFill>
              <a:latin typeface="Average"/>
              <a:ea typeface="Average"/>
              <a:cs typeface="Average"/>
              <a:sym typeface="Average"/>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3"/>
          <p:cNvPicPr preferRelativeResize="0"/>
          <p:nvPr/>
        </p:nvPicPr>
        <p:blipFill>
          <a:blip r:embed="rId3">
            <a:alphaModFix/>
          </a:blip>
          <a:stretch>
            <a:fillRect/>
          </a:stretch>
        </p:blipFill>
        <p:spPr>
          <a:xfrm>
            <a:off x="33775" y="41163"/>
            <a:ext cx="9076449" cy="50611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4"/>
          <p:cNvPicPr preferRelativeResize="0"/>
          <p:nvPr/>
        </p:nvPicPr>
        <p:blipFill>
          <a:blip r:embed="rId3">
            <a:alphaModFix/>
          </a:blip>
          <a:stretch>
            <a:fillRect/>
          </a:stretch>
        </p:blipFill>
        <p:spPr>
          <a:xfrm>
            <a:off x="12077" y="95475"/>
            <a:ext cx="9119835" cy="49525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165" name="Shape 165"/>
        <p:cNvGrpSpPr/>
        <p:nvPr/>
      </p:nvGrpSpPr>
      <p:grpSpPr>
        <a:xfrm>
          <a:off x="0" y="0"/>
          <a:ext cx="0" cy="0"/>
          <a:chOff x="0" y="0"/>
          <a:chExt cx="0" cy="0"/>
        </a:xfrm>
      </p:grpSpPr>
      <p:sp>
        <p:nvSpPr>
          <p:cNvPr id="166" name="Google Shape;16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Non-Aspen Simulation: Example Problem Cont.</a:t>
            </a:r>
            <a:endParaRPr/>
          </a:p>
        </p:txBody>
      </p:sp>
      <p:sp>
        <p:nvSpPr>
          <p:cNvPr id="167" name="Google Shape;167;p25"/>
          <p:cNvSpPr txBox="1"/>
          <p:nvPr/>
        </p:nvSpPr>
        <p:spPr>
          <a:xfrm>
            <a:off x="685150" y="1322075"/>
            <a:ext cx="3618900" cy="81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chemeClr val="dk1"/>
                </a:solidFill>
                <a:latin typeface="Oswald"/>
                <a:ea typeface="Oswald"/>
                <a:cs typeface="Oswald"/>
                <a:sym typeface="Oswald"/>
              </a:rPr>
              <a:t>Matlab ode15s to solve </a:t>
            </a:r>
            <a:r>
              <a:rPr lang="en" sz="2400">
                <a:solidFill>
                  <a:schemeClr val="dk1"/>
                </a:solidFill>
                <a:latin typeface="Oswald"/>
                <a:ea typeface="Oswald"/>
                <a:cs typeface="Oswald"/>
                <a:sym typeface="Oswald"/>
              </a:rPr>
              <a:t>simultaneously</a:t>
            </a:r>
            <a:endParaRPr sz="2400">
              <a:solidFill>
                <a:schemeClr val="dk1"/>
              </a:solidFill>
              <a:latin typeface="Oswald"/>
              <a:ea typeface="Oswald"/>
              <a:cs typeface="Oswald"/>
              <a:sym typeface="Oswald"/>
            </a:endParaRPr>
          </a:p>
        </p:txBody>
      </p:sp>
      <p:sp>
        <p:nvSpPr>
          <p:cNvPr id="168" name="Google Shape;168;p25"/>
          <p:cNvSpPr txBox="1"/>
          <p:nvPr/>
        </p:nvSpPr>
        <p:spPr>
          <a:xfrm>
            <a:off x="468100" y="2442425"/>
            <a:ext cx="4053000" cy="206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swald"/>
                <a:ea typeface="Oswald"/>
                <a:cs typeface="Oswald"/>
                <a:sym typeface="Oswald"/>
              </a:rPr>
              <a:t>Inadequate temperature control- </a:t>
            </a:r>
            <a:r>
              <a:rPr lang="en" sz="1800">
                <a:solidFill>
                  <a:schemeClr val="dk1"/>
                </a:solidFill>
                <a:latin typeface="Oswald"/>
                <a:ea typeface="Oswald"/>
                <a:cs typeface="Oswald"/>
                <a:sym typeface="Oswald"/>
              </a:rPr>
              <a:t>oscillatory</a:t>
            </a:r>
            <a:r>
              <a:rPr lang="en" sz="1800">
                <a:solidFill>
                  <a:schemeClr val="dk1"/>
                </a:solidFill>
                <a:latin typeface="Oswald"/>
                <a:ea typeface="Oswald"/>
                <a:cs typeface="Oswald"/>
                <a:sym typeface="Oswald"/>
              </a:rPr>
              <a:t> response</a:t>
            </a:r>
            <a:endParaRPr sz="1800">
              <a:solidFill>
                <a:schemeClr val="dk1"/>
              </a:solidFill>
              <a:latin typeface="Oswald"/>
              <a:ea typeface="Oswald"/>
              <a:cs typeface="Oswald"/>
              <a:sym typeface="Oswald"/>
            </a:endParaRPr>
          </a:p>
          <a:p>
            <a:pPr indent="0" lvl="0" marL="0" rtl="0" algn="ctr">
              <a:spcBef>
                <a:spcPts val="0"/>
              </a:spcBef>
              <a:spcAft>
                <a:spcPts val="0"/>
              </a:spcAft>
              <a:buNone/>
            </a:pPr>
            <a:r>
              <a:t/>
            </a:r>
            <a:endParaRPr sz="1800">
              <a:solidFill>
                <a:schemeClr val="dk1"/>
              </a:solidFill>
              <a:latin typeface="Oswald"/>
              <a:ea typeface="Oswald"/>
              <a:cs typeface="Oswald"/>
              <a:sym typeface="Oswald"/>
            </a:endParaRPr>
          </a:p>
          <a:p>
            <a:pPr indent="0" lvl="0" marL="0" rtl="0" algn="ctr">
              <a:spcBef>
                <a:spcPts val="0"/>
              </a:spcBef>
              <a:spcAft>
                <a:spcPts val="0"/>
              </a:spcAft>
              <a:buNone/>
            </a:pPr>
            <a:r>
              <a:rPr lang="en" sz="1800">
                <a:solidFill>
                  <a:schemeClr val="dk1"/>
                </a:solidFill>
                <a:latin typeface="Oswald"/>
                <a:ea typeface="Oswald"/>
                <a:cs typeface="Oswald"/>
                <a:sym typeface="Oswald"/>
              </a:rPr>
              <a:t>↓ Temperature → Accumulation of Reactant</a:t>
            </a:r>
            <a:endParaRPr sz="1800">
              <a:solidFill>
                <a:schemeClr val="dk1"/>
              </a:solidFill>
              <a:latin typeface="Oswald"/>
              <a:ea typeface="Oswald"/>
              <a:cs typeface="Oswald"/>
              <a:sym typeface="Oswald"/>
            </a:endParaRPr>
          </a:p>
          <a:p>
            <a:pPr indent="0" lvl="0" marL="0" rtl="0" algn="ctr">
              <a:spcBef>
                <a:spcPts val="0"/>
              </a:spcBef>
              <a:spcAft>
                <a:spcPts val="0"/>
              </a:spcAft>
              <a:buNone/>
            </a:pPr>
            <a:r>
              <a:t/>
            </a:r>
            <a:endParaRPr sz="1800">
              <a:solidFill>
                <a:schemeClr val="dk1"/>
              </a:solidFill>
              <a:latin typeface="Average"/>
              <a:ea typeface="Average"/>
              <a:cs typeface="Average"/>
              <a:sym typeface="Average"/>
            </a:endParaRPr>
          </a:p>
        </p:txBody>
      </p:sp>
      <p:pic>
        <p:nvPicPr>
          <p:cNvPr id="169" name="Google Shape;169;p25"/>
          <p:cNvPicPr preferRelativeResize="0"/>
          <p:nvPr/>
        </p:nvPicPr>
        <p:blipFill>
          <a:blip r:embed="rId3">
            <a:alphaModFix/>
          </a:blip>
          <a:stretch>
            <a:fillRect/>
          </a:stretch>
        </p:blipFill>
        <p:spPr>
          <a:xfrm>
            <a:off x="4633346" y="1398275"/>
            <a:ext cx="4244726" cy="3301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173" name="Shape 173"/>
        <p:cNvGrpSpPr/>
        <p:nvPr/>
      </p:nvGrpSpPr>
      <p:grpSpPr>
        <a:xfrm>
          <a:off x="0" y="0"/>
          <a:ext cx="0" cy="0"/>
          <a:chOff x="0" y="0"/>
          <a:chExt cx="0" cy="0"/>
        </a:xfrm>
      </p:grpSpPr>
      <p:sp>
        <p:nvSpPr>
          <p:cNvPr id="174" name="Google Shape;174;p26"/>
          <p:cNvSpPr txBox="1"/>
          <p:nvPr>
            <p:ph type="title"/>
          </p:nvPr>
        </p:nvSpPr>
        <p:spPr>
          <a:xfrm>
            <a:off x="311700" y="445025"/>
            <a:ext cx="5270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Non-Aspen Simulation: MATLAB Example</a:t>
            </a:r>
            <a:endParaRPr/>
          </a:p>
        </p:txBody>
      </p:sp>
      <p:sp>
        <p:nvSpPr>
          <p:cNvPr id="175" name="Google Shape;175;p26"/>
          <p:cNvSpPr txBox="1"/>
          <p:nvPr>
            <p:ph type="title"/>
          </p:nvPr>
        </p:nvSpPr>
        <p:spPr>
          <a:xfrm>
            <a:off x="1093100" y="1981850"/>
            <a:ext cx="8595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CSTR</a:t>
            </a:r>
            <a:endParaRPr/>
          </a:p>
        </p:txBody>
      </p:sp>
      <p:sp>
        <p:nvSpPr>
          <p:cNvPr id="176" name="Google Shape;176;p26"/>
          <p:cNvSpPr txBox="1"/>
          <p:nvPr>
            <p:ph type="title"/>
          </p:nvPr>
        </p:nvSpPr>
        <p:spPr>
          <a:xfrm>
            <a:off x="4230300" y="1981850"/>
            <a:ext cx="6834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PFR</a:t>
            </a:r>
            <a:endParaRPr/>
          </a:p>
        </p:txBody>
      </p:sp>
      <p:sp>
        <p:nvSpPr>
          <p:cNvPr id="177" name="Google Shape;177;p26"/>
          <p:cNvSpPr txBox="1"/>
          <p:nvPr>
            <p:ph type="title"/>
          </p:nvPr>
        </p:nvSpPr>
        <p:spPr>
          <a:xfrm>
            <a:off x="7140600" y="1981850"/>
            <a:ext cx="9537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Batch</a:t>
            </a:r>
            <a:endParaRPr/>
          </a:p>
        </p:txBody>
      </p:sp>
      <p:sp>
        <p:nvSpPr>
          <p:cNvPr id="178" name="Google Shape;178;p26"/>
          <p:cNvSpPr txBox="1"/>
          <p:nvPr>
            <p:ph type="title"/>
          </p:nvPr>
        </p:nvSpPr>
        <p:spPr>
          <a:xfrm>
            <a:off x="5453625" y="33950"/>
            <a:ext cx="3562500" cy="1947900"/>
          </a:xfrm>
          <a:prstGeom prst="rect">
            <a:avLst/>
          </a:prstGeom>
          <a:ln cap="flat" cmpd="sng" w="9525">
            <a:solidFill>
              <a:srgbClr val="FF0000"/>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2000"/>
              <a:t>Initial Reactor Parameters:</a:t>
            </a:r>
            <a:endParaRPr sz="2000"/>
          </a:p>
          <a:p>
            <a:pPr indent="0" lvl="0" marL="0" rtl="0" algn="l">
              <a:lnSpc>
                <a:spcPct val="115000"/>
              </a:lnSpc>
              <a:spcBef>
                <a:spcPts val="0"/>
              </a:spcBef>
              <a:spcAft>
                <a:spcPts val="0"/>
              </a:spcAft>
              <a:buNone/>
            </a:pPr>
            <a:r>
              <a:rPr lang="en" sz="2000"/>
              <a:t>T</a:t>
            </a:r>
            <a:r>
              <a:rPr baseline="-25000" lang="en" sz="2000"/>
              <a:t>0</a:t>
            </a:r>
            <a:r>
              <a:rPr lang="en" sz="2000"/>
              <a:t>: 350 C                  T</a:t>
            </a:r>
            <a:r>
              <a:rPr baseline="-25000" lang="en" sz="2000"/>
              <a:t>feed</a:t>
            </a:r>
            <a:r>
              <a:rPr lang="en" sz="2000"/>
              <a:t> = 350 C   </a:t>
            </a:r>
            <a:endParaRPr sz="2000"/>
          </a:p>
          <a:p>
            <a:pPr indent="0" lvl="0" marL="0" rtl="0" algn="l">
              <a:lnSpc>
                <a:spcPct val="115000"/>
              </a:lnSpc>
              <a:spcBef>
                <a:spcPts val="0"/>
              </a:spcBef>
              <a:spcAft>
                <a:spcPts val="0"/>
              </a:spcAft>
              <a:buNone/>
            </a:pPr>
            <a:r>
              <a:rPr lang="en" sz="2000"/>
              <a:t>Ca</a:t>
            </a:r>
            <a:r>
              <a:rPr baseline="-25000" lang="en" sz="2000"/>
              <a:t>0</a:t>
            </a:r>
            <a:r>
              <a:rPr lang="en" sz="2000"/>
              <a:t> = 0.5 mol/L        V = 100 L</a:t>
            </a:r>
            <a:endParaRPr sz="2000"/>
          </a:p>
          <a:p>
            <a:pPr indent="0" lvl="0" marL="0" rtl="0" algn="l">
              <a:lnSpc>
                <a:spcPct val="115000"/>
              </a:lnSpc>
              <a:spcBef>
                <a:spcPts val="0"/>
              </a:spcBef>
              <a:spcAft>
                <a:spcPts val="0"/>
              </a:spcAft>
              <a:buNone/>
            </a:pPr>
            <a:r>
              <a:rPr lang="en" sz="2000"/>
              <a:t>T</a:t>
            </a:r>
            <a:r>
              <a:rPr baseline="-25000" lang="en" sz="2000"/>
              <a:t>jacket</a:t>
            </a:r>
            <a:r>
              <a:rPr lang="en" sz="2000"/>
              <a:t>= 305 C             ⍴ = 1000 g/L</a:t>
            </a:r>
            <a:endParaRPr sz="2000"/>
          </a:p>
          <a:p>
            <a:pPr indent="0" lvl="0" marL="0" rtl="0" algn="l">
              <a:lnSpc>
                <a:spcPct val="115000"/>
              </a:lnSpc>
              <a:spcBef>
                <a:spcPts val="0"/>
              </a:spcBef>
              <a:spcAft>
                <a:spcPts val="0"/>
              </a:spcAft>
              <a:buNone/>
            </a:pPr>
            <a:r>
              <a:rPr lang="en" sz="2000"/>
              <a:t>Q = 100 L/min          ΔH = -</a:t>
            </a:r>
            <a:r>
              <a:rPr lang="en" sz="2000"/>
              <a:t>5*10</a:t>
            </a:r>
            <a:r>
              <a:rPr baseline="30000" lang="en" sz="2000"/>
              <a:t>4</a:t>
            </a:r>
            <a:r>
              <a:rPr lang="en" sz="2000"/>
              <a:t> J/mol</a:t>
            </a:r>
            <a:endParaRPr sz="2000"/>
          </a:p>
          <a:p>
            <a:pPr indent="0" lvl="0" marL="0" rtl="0" algn="l">
              <a:lnSpc>
                <a:spcPct val="115000"/>
              </a:lnSpc>
              <a:spcBef>
                <a:spcPts val="0"/>
              </a:spcBef>
              <a:spcAft>
                <a:spcPts val="0"/>
              </a:spcAft>
              <a:buNone/>
            </a:pPr>
            <a:r>
              <a:rPr lang="en" sz="2000"/>
              <a:t>UA = </a:t>
            </a:r>
            <a:r>
              <a:rPr lang="en" sz="2000"/>
              <a:t>5*10</a:t>
            </a:r>
            <a:r>
              <a:rPr baseline="30000" lang="en" sz="2000"/>
              <a:t>4</a:t>
            </a:r>
            <a:r>
              <a:rPr lang="en" sz="2000"/>
              <a:t> J/min*K  k = 7.2*10</a:t>
            </a:r>
            <a:r>
              <a:rPr baseline="30000" lang="en" sz="2000"/>
              <a:t>10</a:t>
            </a:r>
            <a:r>
              <a:rPr lang="en" sz="2000"/>
              <a:t>(e</a:t>
            </a:r>
            <a:r>
              <a:rPr baseline="30000" lang="en" sz="2000"/>
              <a:t>8750/T</a:t>
            </a:r>
            <a:r>
              <a:rPr lang="en" sz="2000"/>
              <a:t>)</a:t>
            </a:r>
            <a:endParaRPr sz="2000"/>
          </a:p>
          <a:p>
            <a:pPr indent="0" lvl="0" marL="0" rtl="0" algn="l">
              <a:spcBef>
                <a:spcPts val="0"/>
              </a:spcBef>
              <a:spcAft>
                <a:spcPts val="0"/>
              </a:spcAft>
              <a:buNone/>
            </a:pPr>
            <a:r>
              <a:t/>
            </a:r>
            <a:endParaRPr sz="2000"/>
          </a:p>
        </p:txBody>
      </p:sp>
      <p:pic>
        <p:nvPicPr>
          <p:cNvPr id="179" name="Google Shape;179;p26"/>
          <p:cNvPicPr preferRelativeResize="0"/>
          <p:nvPr/>
        </p:nvPicPr>
        <p:blipFill>
          <a:blip r:embed="rId3">
            <a:alphaModFix/>
          </a:blip>
          <a:stretch>
            <a:fillRect/>
          </a:stretch>
        </p:blipFill>
        <p:spPr>
          <a:xfrm>
            <a:off x="124175" y="2607500"/>
            <a:ext cx="2797362" cy="2284151"/>
          </a:xfrm>
          <a:prstGeom prst="rect">
            <a:avLst/>
          </a:prstGeom>
          <a:noFill/>
          <a:ln>
            <a:noFill/>
          </a:ln>
        </p:spPr>
      </p:pic>
      <p:pic>
        <p:nvPicPr>
          <p:cNvPr id="180" name="Google Shape;180;p26"/>
          <p:cNvPicPr preferRelativeResize="0"/>
          <p:nvPr/>
        </p:nvPicPr>
        <p:blipFill>
          <a:blip r:embed="rId4">
            <a:alphaModFix/>
          </a:blip>
          <a:stretch>
            <a:fillRect/>
          </a:stretch>
        </p:blipFill>
        <p:spPr>
          <a:xfrm>
            <a:off x="6218774" y="2607500"/>
            <a:ext cx="2797362" cy="2284151"/>
          </a:xfrm>
          <a:prstGeom prst="rect">
            <a:avLst/>
          </a:prstGeom>
          <a:noFill/>
          <a:ln>
            <a:noFill/>
          </a:ln>
        </p:spPr>
      </p:pic>
      <p:pic>
        <p:nvPicPr>
          <p:cNvPr id="181" name="Google Shape;181;p26"/>
          <p:cNvPicPr preferRelativeResize="0"/>
          <p:nvPr/>
        </p:nvPicPr>
        <p:blipFill>
          <a:blip r:embed="rId5">
            <a:alphaModFix/>
          </a:blip>
          <a:stretch>
            <a:fillRect/>
          </a:stretch>
        </p:blipFill>
        <p:spPr>
          <a:xfrm>
            <a:off x="3160637" y="2607500"/>
            <a:ext cx="2819047" cy="2284151"/>
          </a:xfrm>
          <a:prstGeom prst="rect">
            <a:avLst/>
          </a:prstGeom>
          <a:noFill/>
          <a:ln>
            <a:noFill/>
          </a:ln>
        </p:spPr>
      </p:pic>
      <p:sp>
        <p:nvSpPr>
          <p:cNvPr id="182" name="Google Shape;182;p26"/>
          <p:cNvSpPr txBox="1"/>
          <p:nvPr/>
        </p:nvSpPr>
        <p:spPr>
          <a:xfrm>
            <a:off x="124175" y="1356200"/>
            <a:ext cx="5043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Oswald"/>
                <a:ea typeface="Oswald"/>
                <a:cs typeface="Oswald"/>
                <a:sym typeface="Oswald"/>
              </a:rPr>
              <a:t>*Same </a:t>
            </a:r>
            <a:r>
              <a:rPr lang="en" sz="1800">
                <a:solidFill>
                  <a:schemeClr val="dk1"/>
                </a:solidFill>
                <a:latin typeface="Average"/>
                <a:ea typeface="Average"/>
                <a:cs typeface="Average"/>
                <a:sym typeface="Average"/>
              </a:rPr>
              <a:t>A ⇋ B + heat </a:t>
            </a:r>
            <a:r>
              <a:rPr lang="en" sz="1800">
                <a:solidFill>
                  <a:schemeClr val="dk1"/>
                </a:solidFill>
                <a:latin typeface="Oswald"/>
                <a:ea typeface="Oswald"/>
                <a:cs typeface="Oswald"/>
                <a:sym typeface="Oswald"/>
              </a:rPr>
              <a:t>reaction with 1st order kinetics*</a:t>
            </a:r>
            <a:endParaRPr sz="1800">
              <a:solidFill>
                <a:schemeClr val="dk1"/>
              </a:solidFill>
              <a:latin typeface="Oswald"/>
              <a:ea typeface="Oswald"/>
              <a:cs typeface="Oswald"/>
              <a:sym typeface="Oswa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186" name="Shape 186"/>
        <p:cNvGrpSpPr/>
        <p:nvPr/>
      </p:nvGrpSpPr>
      <p:grpSpPr>
        <a:xfrm>
          <a:off x="0" y="0"/>
          <a:ext cx="0" cy="0"/>
          <a:chOff x="0" y="0"/>
          <a:chExt cx="0" cy="0"/>
        </a:xfrm>
      </p:grpSpPr>
      <p:sp>
        <p:nvSpPr>
          <p:cNvPr id="187" name="Google Shape;18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None/>
            </a:pPr>
            <a:r>
              <a:rPr lang="en"/>
              <a:t>Steam Reforming</a:t>
            </a:r>
            <a:endParaRPr b="0" sz="1100">
              <a:solidFill>
                <a:srgbClr val="000000"/>
              </a:solidFill>
              <a:highlight>
                <a:srgbClr val="FFFFFF"/>
              </a:highlight>
              <a:latin typeface="Arial"/>
              <a:ea typeface="Arial"/>
              <a:cs typeface="Arial"/>
              <a:sym typeface="Arial"/>
            </a:endParaRPr>
          </a:p>
          <a:p>
            <a:pPr indent="0" lvl="0" marL="0" rtl="0" algn="l">
              <a:spcBef>
                <a:spcPts val="1200"/>
              </a:spcBef>
              <a:spcAft>
                <a:spcPts val="0"/>
              </a:spcAft>
              <a:buNone/>
            </a:pPr>
            <a:r>
              <a:t/>
            </a:r>
            <a:endParaRPr/>
          </a:p>
        </p:txBody>
      </p:sp>
      <p:sp>
        <p:nvSpPr>
          <p:cNvPr id="188" name="Google Shape;188;p27"/>
          <p:cNvSpPr txBox="1"/>
          <p:nvPr/>
        </p:nvSpPr>
        <p:spPr>
          <a:xfrm>
            <a:off x="562475" y="1067625"/>
            <a:ext cx="7900800" cy="3603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1"/>
                </a:solidFill>
                <a:latin typeface="Average"/>
                <a:ea typeface="Average"/>
                <a:cs typeface="Average"/>
                <a:sym typeface="Average"/>
              </a:rPr>
              <a:t>First step in the ammonia synthesis process</a:t>
            </a:r>
            <a:endParaRPr sz="18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b="1" lang="en" sz="1800">
                <a:solidFill>
                  <a:schemeClr val="dk1"/>
                </a:solidFill>
                <a:latin typeface="Average"/>
                <a:ea typeface="Average"/>
                <a:cs typeface="Average"/>
                <a:sym typeface="Average"/>
              </a:rPr>
              <a:t>M</a:t>
            </a:r>
            <a:r>
              <a:rPr b="1" lang="en" sz="1800">
                <a:solidFill>
                  <a:schemeClr val="dk1"/>
                </a:solidFill>
                <a:latin typeface="Average"/>
                <a:ea typeface="Average"/>
                <a:cs typeface="Average"/>
                <a:sym typeface="Average"/>
              </a:rPr>
              <a:t>ethane</a:t>
            </a:r>
            <a:r>
              <a:rPr lang="en" sz="1800">
                <a:solidFill>
                  <a:schemeClr val="dk1"/>
                </a:solidFill>
                <a:latin typeface="Average"/>
                <a:ea typeface="Average"/>
                <a:cs typeface="Average"/>
                <a:sym typeface="Average"/>
              </a:rPr>
              <a:t>, </a:t>
            </a:r>
            <a:r>
              <a:rPr b="1" lang="en" sz="1800">
                <a:solidFill>
                  <a:schemeClr val="dk1"/>
                </a:solidFill>
                <a:latin typeface="Average"/>
                <a:ea typeface="Average"/>
                <a:cs typeface="Average"/>
                <a:sym typeface="Average"/>
              </a:rPr>
              <a:t>air</a:t>
            </a:r>
            <a:r>
              <a:rPr lang="en" sz="1800">
                <a:solidFill>
                  <a:schemeClr val="dk1"/>
                </a:solidFill>
                <a:latin typeface="Average"/>
                <a:ea typeface="Average"/>
                <a:cs typeface="Average"/>
                <a:sym typeface="Average"/>
              </a:rPr>
              <a:t>, and </a:t>
            </a:r>
            <a:r>
              <a:rPr b="1" lang="en" sz="1800">
                <a:solidFill>
                  <a:schemeClr val="dk1"/>
                </a:solidFill>
                <a:latin typeface="Average"/>
                <a:ea typeface="Average"/>
                <a:cs typeface="Average"/>
                <a:sym typeface="Average"/>
              </a:rPr>
              <a:t>steam</a:t>
            </a:r>
            <a:r>
              <a:rPr lang="en" sz="1800">
                <a:solidFill>
                  <a:schemeClr val="dk1"/>
                </a:solidFill>
                <a:latin typeface="Average"/>
                <a:ea typeface="Average"/>
                <a:cs typeface="Average"/>
                <a:sym typeface="Average"/>
              </a:rPr>
              <a:t> are converted into </a:t>
            </a:r>
            <a:r>
              <a:rPr b="1" lang="en" sz="1800">
                <a:solidFill>
                  <a:schemeClr val="dk1"/>
                </a:solidFill>
                <a:latin typeface="Average"/>
                <a:ea typeface="Average"/>
                <a:cs typeface="Average"/>
                <a:sym typeface="Average"/>
              </a:rPr>
              <a:t>nitrogen</a:t>
            </a:r>
            <a:r>
              <a:rPr lang="en" sz="1800">
                <a:solidFill>
                  <a:schemeClr val="dk1"/>
                </a:solidFill>
                <a:latin typeface="Average"/>
                <a:ea typeface="Average"/>
                <a:cs typeface="Average"/>
                <a:sym typeface="Average"/>
              </a:rPr>
              <a:t> and </a:t>
            </a:r>
            <a:r>
              <a:rPr b="1" lang="en" sz="1800">
                <a:solidFill>
                  <a:schemeClr val="dk1"/>
                </a:solidFill>
                <a:latin typeface="Average"/>
                <a:ea typeface="Average"/>
                <a:cs typeface="Average"/>
                <a:sym typeface="Average"/>
              </a:rPr>
              <a:t>hydrogen</a:t>
            </a:r>
            <a:r>
              <a:rPr lang="en" sz="1800">
                <a:solidFill>
                  <a:schemeClr val="dk1"/>
                </a:solidFill>
                <a:latin typeface="Average"/>
                <a:ea typeface="Average"/>
                <a:cs typeface="Average"/>
                <a:sym typeface="Average"/>
              </a:rPr>
              <a:t>, which are then used as reactants in ammonia synthesis (synthesis gas) </a:t>
            </a:r>
            <a:endParaRPr sz="18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rPr lang="en" sz="1800">
                <a:solidFill>
                  <a:schemeClr val="dk1"/>
                </a:solidFill>
                <a:latin typeface="Average"/>
                <a:ea typeface="Average"/>
                <a:cs typeface="Average"/>
                <a:sym typeface="Average"/>
              </a:rPr>
              <a:t>Synthesis gas specifications include: </a:t>
            </a:r>
            <a:endParaRPr sz="1800">
              <a:solidFill>
                <a:schemeClr val="dk1"/>
              </a:solidFill>
              <a:latin typeface="Average"/>
              <a:ea typeface="Average"/>
              <a:cs typeface="Average"/>
              <a:sym typeface="Average"/>
            </a:endParaRPr>
          </a:p>
          <a:p>
            <a:pPr indent="-342900" lvl="0" marL="457200" rtl="0" algn="l">
              <a:lnSpc>
                <a:spcPct val="115000"/>
              </a:lnSpc>
              <a:spcBef>
                <a:spcPts val="1200"/>
              </a:spcBef>
              <a:spcAft>
                <a:spcPts val="0"/>
              </a:spcAft>
              <a:buClr>
                <a:schemeClr val="dk1"/>
              </a:buClr>
              <a:buSzPts val="1800"/>
              <a:buFont typeface="Average"/>
              <a:buAutoNum type="arabicPeriod"/>
            </a:pPr>
            <a:r>
              <a:rPr lang="en" sz="1800">
                <a:solidFill>
                  <a:schemeClr val="dk1"/>
                </a:solidFill>
                <a:latin typeface="Average"/>
                <a:ea typeface="Average"/>
                <a:cs typeface="Average"/>
                <a:sym typeface="Average"/>
              </a:rPr>
              <a:t>3:1 molar ratio of Hydrogen to Nitrogen </a:t>
            </a:r>
            <a:endParaRPr sz="1800">
              <a:solidFill>
                <a:schemeClr val="dk1"/>
              </a:solidFill>
              <a:latin typeface="Average"/>
              <a:ea typeface="Average"/>
              <a:cs typeface="Average"/>
              <a:sym typeface="Average"/>
            </a:endParaRPr>
          </a:p>
          <a:p>
            <a:pPr indent="-342900" lvl="0" marL="457200" rtl="0" algn="l">
              <a:lnSpc>
                <a:spcPct val="115000"/>
              </a:lnSpc>
              <a:spcBef>
                <a:spcPts val="0"/>
              </a:spcBef>
              <a:spcAft>
                <a:spcPts val="0"/>
              </a:spcAft>
              <a:buClr>
                <a:schemeClr val="dk1"/>
              </a:buClr>
              <a:buSzPts val="1800"/>
              <a:buFont typeface="Average"/>
              <a:buAutoNum type="arabicPeriod"/>
            </a:pPr>
            <a:r>
              <a:rPr lang="en" sz="1800">
                <a:solidFill>
                  <a:schemeClr val="dk1"/>
                </a:solidFill>
                <a:latin typeface="Average"/>
                <a:ea typeface="Average"/>
                <a:cs typeface="Average"/>
                <a:sym typeface="Average"/>
              </a:rPr>
              <a:t>Water-free</a:t>
            </a:r>
            <a:endParaRPr sz="1800">
              <a:solidFill>
                <a:schemeClr val="dk1"/>
              </a:solidFill>
              <a:latin typeface="Average"/>
              <a:ea typeface="Average"/>
              <a:cs typeface="Average"/>
              <a:sym typeface="Average"/>
            </a:endParaRPr>
          </a:p>
          <a:p>
            <a:pPr indent="-342900" lvl="0" marL="457200" rtl="0" algn="l">
              <a:lnSpc>
                <a:spcPct val="115000"/>
              </a:lnSpc>
              <a:spcBef>
                <a:spcPts val="0"/>
              </a:spcBef>
              <a:spcAft>
                <a:spcPts val="0"/>
              </a:spcAft>
              <a:buClr>
                <a:schemeClr val="dk1"/>
              </a:buClr>
              <a:buSzPts val="1800"/>
              <a:buFont typeface="Average"/>
              <a:buAutoNum type="arabicPeriod"/>
            </a:pPr>
            <a:r>
              <a:rPr lang="en" sz="1800">
                <a:solidFill>
                  <a:schemeClr val="dk1"/>
                </a:solidFill>
                <a:latin typeface="Average"/>
                <a:ea typeface="Average"/>
                <a:cs typeface="Average"/>
                <a:sym typeface="Average"/>
              </a:rPr>
              <a:t>CO and CO</a:t>
            </a:r>
            <a:r>
              <a:rPr baseline="-25000" lang="en" sz="1800">
                <a:solidFill>
                  <a:schemeClr val="dk1"/>
                </a:solidFill>
                <a:latin typeface="Average"/>
                <a:ea typeface="Average"/>
                <a:cs typeface="Average"/>
                <a:sym typeface="Average"/>
              </a:rPr>
              <a:t>2</a:t>
            </a:r>
            <a:r>
              <a:rPr lang="en" sz="1800">
                <a:solidFill>
                  <a:schemeClr val="dk1"/>
                </a:solidFill>
                <a:latin typeface="Average"/>
                <a:ea typeface="Average"/>
                <a:cs typeface="Average"/>
                <a:sym typeface="Average"/>
              </a:rPr>
              <a:t> under 1 ppm each </a:t>
            </a:r>
            <a:endParaRPr sz="1800">
              <a:solidFill>
                <a:schemeClr val="dk1"/>
              </a:solidFill>
              <a:latin typeface="Average"/>
              <a:ea typeface="Average"/>
              <a:cs typeface="Average"/>
              <a:sym typeface="Average"/>
            </a:endParaRPr>
          </a:p>
          <a:p>
            <a:pPr indent="-342900" lvl="0" marL="457200" rtl="0" algn="l">
              <a:lnSpc>
                <a:spcPct val="115000"/>
              </a:lnSpc>
              <a:spcBef>
                <a:spcPts val="0"/>
              </a:spcBef>
              <a:spcAft>
                <a:spcPts val="0"/>
              </a:spcAft>
              <a:buClr>
                <a:schemeClr val="dk1"/>
              </a:buClr>
              <a:buSzPts val="1800"/>
              <a:buFont typeface="Average"/>
              <a:buAutoNum type="arabicPeriod"/>
            </a:pPr>
            <a:r>
              <a:rPr lang="en" sz="1800">
                <a:solidFill>
                  <a:schemeClr val="dk1"/>
                </a:solidFill>
                <a:latin typeface="Average"/>
                <a:ea typeface="Average"/>
                <a:cs typeface="Average"/>
                <a:sym typeface="Average"/>
              </a:rPr>
              <a:t>Concentration of inert gases (Argon, CH</a:t>
            </a:r>
            <a:r>
              <a:rPr baseline="-25000" lang="en" sz="1800">
                <a:solidFill>
                  <a:schemeClr val="dk1"/>
                </a:solidFill>
                <a:latin typeface="Average"/>
                <a:ea typeface="Average"/>
                <a:cs typeface="Average"/>
                <a:sym typeface="Average"/>
              </a:rPr>
              <a:t>4</a:t>
            </a:r>
            <a:r>
              <a:rPr lang="en" sz="1800">
                <a:solidFill>
                  <a:schemeClr val="dk1"/>
                </a:solidFill>
                <a:latin typeface="Average"/>
                <a:ea typeface="Average"/>
                <a:cs typeface="Average"/>
                <a:sym typeface="Average"/>
              </a:rPr>
              <a:t>) is close to zero  </a:t>
            </a:r>
            <a:endParaRPr sz="18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800">
              <a:solidFill>
                <a:schemeClr val="dk1"/>
              </a:solidFill>
              <a:latin typeface="Average"/>
              <a:ea typeface="Average"/>
              <a:cs typeface="Average"/>
              <a:sym typeface="Average"/>
            </a:endParaRPr>
          </a:p>
          <a:p>
            <a:pPr indent="0" lvl="0" marL="0" rtl="0" algn="l">
              <a:lnSpc>
                <a:spcPct val="115000"/>
              </a:lnSpc>
              <a:spcBef>
                <a:spcPts val="1200"/>
              </a:spcBef>
              <a:spcAft>
                <a:spcPts val="0"/>
              </a:spcAft>
              <a:buNone/>
            </a:pPr>
            <a:r>
              <a:t/>
            </a:r>
            <a:endParaRPr sz="1800">
              <a:solidFill>
                <a:schemeClr val="dk1"/>
              </a:solidFill>
              <a:latin typeface="Average"/>
              <a:ea typeface="Average"/>
              <a:cs typeface="Average"/>
              <a:sym typeface="Average"/>
            </a:endParaRPr>
          </a:p>
          <a:p>
            <a:pPr indent="0" lvl="0" marL="0" rtl="0" algn="l">
              <a:spcBef>
                <a:spcPts val="1200"/>
              </a:spcBef>
              <a:spcAft>
                <a:spcPts val="0"/>
              </a:spcAft>
              <a:buNone/>
            </a:pPr>
            <a:r>
              <a:t/>
            </a:r>
            <a:endParaRPr sz="1800">
              <a:solidFill>
                <a:schemeClr val="accent3"/>
              </a:solidFill>
              <a:latin typeface="Average"/>
              <a:ea typeface="Average"/>
              <a:cs typeface="Average"/>
              <a:sym typeface="Average"/>
            </a:endParaRPr>
          </a:p>
        </p:txBody>
      </p:sp>
      <p:sp>
        <p:nvSpPr>
          <p:cNvPr id="189" name="Google Shape;189;p27"/>
          <p:cNvSpPr txBox="1"/>
          <p:nvPr/>
        </p:nvSpPr>
        <p:spPr>
          <a:xfrm>
            <a:off x="1459800" y="4621550"/>
            <a:ext cx="6224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Average"/>
                <a:ea typeface="Average"/>
                <a:cs typeface="Average"/>
                <a:sym typeface="Average"/>
              </a:rPr>
              <a:t>Seider, W. D.; Al, E. </a:t>
            </a:r>
            <a:r>
              <a:rPr i="1" lang="en" sz="1100">
                <a:solidFill>
                  <a:schemeClr val="dk1"/>
                </a:solidFill>
                <a:latin typeface="Average"/>
                <a:ea typeface="Average"/>
                <a:cs typeface="Average"/>
                <a:sym typeface="Average"/>
              </a:rPr>
              <a:t>Product and Process Design Principles : Synthesis, Analysis, and Evaluation</a:t>
            </a:r>
            <a:r>
              <a:rPr lang="en" sz="1100">
                <a:solidFill>
                  <a:schemeClr val="dk1"/>
                </a:solidFill>
                <a:latin typeface="Average"/>
                <a:ea typeface="Average"/>
                <a:cs typeface="Average"/>
                <a:sym typeface="Average"/>
              </a:rPr>
              <a:t>; 2019.</a:t>
            </a:r>
            <a:endParaRPr sz="1100">
              <a:solidFill>
                <a:schemeClr val="dk1"/>
              </a:solidFill>
              <a:latin typeface="Average"/>
              <a:ea typeface="Average"/>
              <a:cs typeface="Average"/>
              <a:sym typeface="Averag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193" name="Shape 193"/>
        <p:cNvGrpSpPr/>
        <p:nvPr/>
      </p:nvGrpSpPr>
      <p:grpSpPr>
        <a:xfrm>
          <a:off x="0" y="0"/>
          <a:ext cx="0" cy="0"/>
          <a:chOff x="0" y="0"/>
          <a:chExt cx="0" cy="0"/>
        </a:xfrm>
      </p:grpSpPr>
      <p:sp>
        <p:nvSpPr>
          <p:cNvPr id="194" name="Google Shape;19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None/>
            </a:pPr>
            <a:r>
              <a:rPr lang="en"/>
              <a:t>S</a:t>
            </a:r>
            <a:r>
              <a:rPr lang="en"/>
              <a:t>team Reforming Process Overview</a:t>
            </a:r>
            <a:endParaRPr b="0" sz="1100">
              <a:solidFill>
                <a:srgbClr val="000000"/>
              </a:solidFill>
              <a:highlight>
                <a:srgbClr val="FFFFFF"/>
              </a:highlight>
              <a:latin typeface="Arial"/>
              <a:ea typeface="Arial"/>
              <a:cs typeface="Arial"/>
              <a:sym typeface="Arial"/>
            </a:endParaRPr>
          </a:p>
          <a:p>
            <a:pPr indent="0" lvl="0" marL="0" rtl="0" algn="l">
              <a:spcBef>
                <a:spcPts val="1200"/>
              </a:spcBef>
              <a:spcAft>
                <a:spcPts val="0"/>
              </a:spcAft>
              <a:buNone/>
            </a:pPr>
            <a:r>
              <a:t/>
            </a:r>
            <a:endParaRPr/>
          </a:p>
        </p:txBody>
      </p:sp>
      <p:sp>
        <p:nvSpPr>
          <p:cNvPr id="195" name="Google Shape;195;p28"/>
          <p:cNvSpPr txBox="1"/>
          <p:nvPr>
            <p:ph idx="1" type="body"/>
          </p:nvPr>
        </p:nvSpPr>
        <p:spPr>
          <a:xfrm>
            <a:off x="377100" y="1256625"/>
            <a:ext cx="3849600" cy="3416400"/>
          </a:xfrm>
          <a:prstGeom prst="rect">
            <a:avLst/>
          </a:prstGeom>
        </p:spPr>
        <p:txBody>
          <a:bodyPr anchorCtr="0" anchor="t" bIns="91425" lIns="91425" spcFirstLastPara="1" rIns="91425" wrap="square" tIns="91425">
            <a:normAutofit lnSpcReduction="20000"/>
          </a:bodyPr>
          <a:lstStyle/>
          <a:p>
            <a:pPr indent="0" lvl="0" marL="457200" rtl="0" algn="ctr">
              <a:spcBef>
                <a:spcPts val="0"/>
              </a:spcBef>
              <a:spcAft>
                <a:spcPts val="0"/>
              </a:spcAft>
              <a:buNone/>
            </a:pPr>
            <a:r>
              <a:rPr lang="en">
                <a:solidFill>
                  <a:schemeClr val="dk1"/>
                </a:solidFill>
              </a:rPr>
              <a:t>1) Methane is converted to </a:t>
            </a:r>
            <a:r>
              <a:rPr lang="en">
                <a:solidFill>
                  <a:schemeClr val="dk1"/>
                </a:solidFill>
              </a:rPr>
              <a:t>H</a:t>
            </a:r>
            <a:r>
              <a:rPr baseline="-25000" lang="en">
                <a:solidFill>
                  <a:schemeClr val="dk1"/>
                </a:solidFill>
              </a:rPr>
              <a:t>2</a:t>
            </a:r>
            <a:r>
              <a:rPr lang="en">
                <a:solidFill>
                  <a:schemeClr val="dk1"/>
                </a:solidFill>
              </a:rPr>
              <a:t> i</a:t>
            </a:r>
            <a:r>
              <a:rPr lang="en">
                <a:solidFill>
                  <a:schemeClr val="dk1"/>
                </a:solidFill>
              </a:rPr>
              <a:t>n the reformer</a:t>
            </a:r>
            <a:endParaRPr>
              <a:solidFill>
                <a:schemeClr val="dk1"/>
              </a:solidFill>
            </a:endParaRPr>
          </a:p>
          <a:p>
            <a:pPr indent="0" lvl="0" marL="457200" rtl="0" algn="ctr">
              <a:spcBef>
                <a:spcPts val="1200"/>
              </a:spcBef>
              <a:spcAft>
                <a:spcPts val="0"/>
              </a:spcAft>
              <a:buNone/>
            </a:pPr>
            <a:r>
              <a:rPr lang="en">
                <a:solidFill>
                  <a:schemeClr val="dk1"/>
                </a:solidFill>
              </a:rPr>
              <a:t>2) CO and </a:t>
            </a:r>
            <a:r>
              <a:rPr lang="en">
                <a:solidFill>
                  <a:schemeClr val="dk1"/>
                </a:solidFill>
              </a:rPr>
              <a:t>H</a:t>
            </a:r>
            <a:r>
              <a:rPr baseline="-25000" lang="en">
                <a:solidFill>
                  <a:schemeClr val="dk1"/>
                </a:solidFill>
              </a:rPr>
              <a:t>2</a:t>
            </a:r>
            <a:r>
              <a:rPr lang="en">
                <a:solidFill>
                  <a:schemeClr val="dk1"/>
                </a:solidFill>
              </a:rPr>
              <a:t> are generated in the oxidation reactor</a:t>
            </a:r>
            <a:endParaRPr>
              <a:solidFill>
                <a:schemeClr val="dk1"/>
              </a:solidFill>
            </a:endParaRPr>
          </a:p>
          <a:p>
            <a:pPr indent="0" lvl="0" marL="457200" rtl="0" algn="ctr">
              <a:spcBef>
                <a:spcPts val="1200"/>
              </a:spcBef>
              <a:spcAft>
                <a:spcPts val="0"/>
              </a:spcAft>
              <a:buNone/>
            </a:pPr>
            <a:r>
              <a:rPr lang="en">
                <a:solidFill>
                  <a:schemeClr val="dk1"/>
                </a:solidFill>
              </a:rPr>
              <a:t>3) Water-gas-shift reaction in separate reactor takes place</a:t>
            </a:r>
            <a:endParaRPr>
              <a:solidFill>
                <a:schemeClr val="dk1"/>
              </a:solidFill>
            </a:endParaRPr>
          </a:p>
          <a:p>
            <a:pPr indent="0" lvl="0" marL="457200" rtl="0" algn="ctr">
              <a:spcBef>
                <a:spcPts val="1200"/>
              </a:spcBef>
              <a:spcAft>
                <a:spcPts val="0"/>
              </a:spcAft>
              <a:buNone/>
            </a:pPr>
            <a:r>
              <a:rPr lang="en">
                <a:solidFill>
                  <a:schemeClr val="dk1"/>
                </a:solidFill>
              </a:rPr>
              <a:t>4) Water is removed in a flash separator </a:t>
            </a:r>
            <a:endParaRPr>
              <a:solidFill>
                <a:schemeClr val="dk1"/>
              </a:solidFill>
            </a:endParaRPr>
          </a:p>
          <a:p>
            <a:pPr indent="0" lvl="0" marL="457200" rtl="0" algn="ctr">
              <a:spcBef>
                <a:spcPts val="1200"/>
              </a:spcBef>
              <a:spcAft>
                <a:spcPts val="1200"/>
              </a:spcAft>
              <a:buNone/>
            </a:pPr>
            <a:r>
              <a:rPr lang="en">
                <a:solidFill>
                  <a:schemeClr val="dk1"/>
                </a:solidFill>
              </a:rPr>
              <a:t>5) CO</a:t>
            </a:r>
            <a:r>
              <a:rPr baseline="-25000" lang="en">
                <a:solidFill>
                  <a:schemeClr val="dk1"/>
                </a:solidFill>
              </a:rPr>
              <a:t>2</a:t>
            </a:r>
            <a:r>
              <a:rPr lang="en">
                <a:solidFill>
                  <a:schemeClr val="dk1"/>
                </a:solidFill>
              </a:rPr>
              <a:t> is removed in a flash separator</a:t>
            </a:r>
            <a:endParaRPr>
              <a:solidFill>
                <a:schemeClr val="dk1"/>
              </a:solidFill>
            </a:endParaRPr>
          </a:p>
        </p:txBody>
      </p:sp>
      <p:sp>
        <p:nvSpPr>
          <p:cNvPr id="196" name="Google Shape;196;p28"/>
          <p:cNvSpPr txBox="1"/>
          <p:nvPr>
            <p:ph idx="1" type="body"/>
          </p:nvPr>
        </p:nvSpPr>
        <p:spPr>
          <a:xfrm>
            <a:off x="4726400" y="1884075"/>
            <a:ext cx="3849600" cy="2161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000">
                <a:solidFill>
                  <a:schemeClr val="dk1"/>
                </a:solidFill>
              </a:rPr>
              <a:t>1 &amp; 2) </a:t>
            </a:r>
            <a:r>
              <a:rPr lang="en" sz="2000">
                <a:solidFill>
                  <a:schemeClr val="dk1"/>
                </a:solidFill>
              </a:rPr>
              <a:t>CH</a:t>
            </a:r>
            <a:r>
              <a:rPr baseline="-25000" lang="en" sz="2000">
                <a:solidFill>
                  <a:schemeClr val="dk1"/>
                </a:solidFill>
              </a:rPr>
              <a:t>4</a:t>
            </a:r>
            <a:r>
              <a:rPr lang="en" sz="2000">
                <a:solidFill>
                  <a:schemeClr val="dk1"/>
                </a:solidFill>
              </a:rPr>
              <a:t> + H</a:t>
            </a:r>
            <a:r>
              <a:rPr baseline="-25000" lang="en" sz="2000">
                <a:solidFill>
                  <a:schemeClr val="dk1"/>
                </a:solidFill>
              </a:rPr>
              <a:t>2</a:t>
            </a:r>
            <a:r>
              <a:rPr lang="en" sz="2000">
                <a:solidFill>
                  <a:schemeClr val="dk1"/>
                </a:solidFill>
              </a:rPr>
              <a:t>O → CO  + 3H</a:t>
            </a:r>
            <a:r>
              <a:rPr baseline="-25000" lang="en" sz="2000">
                <a:solidFill>
                  <a:schemeClr val="dk1"/>
                </a:solidFill>
              </a:rPr>
              <a:t>2</a:t>
            </a:r>
            <a:endParaRPr b="1" sz="2000">
              <a:solidFill>
                <a:schemeClr val="dk1"/>
              </a:solidFill>
            </a:endParaRPr>
          </a:p>
          <a:p>
            <a:pPr indent="0" lvl="0" marL="0" rtl="0" algn="ctr">
              <a:spcBef>
                <a:spcPts val="1200"/>
              </a:spcBef>
              <a:spcAft>
                <a:spcPts val="0"/>
              </a:spcAft>
              <a:buNone/>
            </a:pPr>
            <a:r>
              <a:rPr lang="en" sz="2000">
                <a:solidFill>
                  <a:schemeClr val="dk1"/>
                </a:solidFill>
              </a:rPr>
              <a:t>1 &amp; 3) CO + H</a:t>
            </a:r>
            <a:r>
              <a:rPr baseline="-25000" lang="en" sz="2000">
                <a:solidFill>
                  <a:schemeClr val="dk1"/>
                </a:solidFill>
              </a:rPr>
              <a:t>2</a:t>
            </a:r>
            <a:r>
              <a:rPr lang="en" sz="2000">
                <a:solidFill>
                  <a:schemeClr val="dk1"/>
                </a:solidFill>
              </a:rPr>
              <a:t>O → CO</a:t>
            </a:r>
            <a:r>
              <a:rPr baseline="-25000" lang="en" sz="2000">
                <a:solidFill>
                  <a:schemeClr val="dk1"/>
                </a:solidFill>
              </a:rPr>
              <a:t>2</a:t>
            </a:r>
            <a:r>
              <a:rPr lang="en" sz="2000">
                <a:solidFill>
                  <a:schemeClr val="dk1"/>
                </a:solidFill>
              </a:rPr>
              <a:t>  + H</a:t>
            </a:r>
            <a:r>
              <a:rPr baseline="-25000" lang="en" sz="2000">
                <a:solidFill>
                  <a:schemeClr val="dk1"/>
                </a:solidFill>
              </a:rPr>
              <a:t>2</a:t>
            </a:r>
            <a:endParaRPr b="1" sz="2000">
              <a:solidFill>
                <a:schemeClr val="dk1"/>
              </a:solidFill>
            </a:endParaRPr>
          </a:p>
          <a:p>
            <a:pPr indent="0" lvl="0" marL="0" rtl="0" algn="ctr">
              <a:spcBef>
                <a:spcPts val="1200"/>
              </a:spcBef>
              <a:spcAft>
                <a:spcPts val="1200"/>
              </a:spcAft>
              <a:buNone/>
            </a:pPr>
            <a:r>
              <a:rPr lang="en" sz="2000">
                <a:solidFill>
                  <a:schemeClr val="dk1"/>
                </a:solidFill>
              </a:rPr>
              <a:t>2) CH</a:t>
            </a:r>
            <a:r>
              <a:rPr baseline="-25000" lang="en" sz="2000">
                <a:solidFill>
                  <a:schemeClr val="dk1"/>
                </a:solidFill>
              </a:rPr>
              <a:t>4</a:t>
            </a:r>
            <a:r>
              <a:rPr lang="en" sz="2000">
                <a:solidFill>
                  <a:schemeClr val="dk1"/>
                </a:solidFill>
              </a:rPr>
              <a:t> + 2O</a:t>
            </a:r>
            <a:r>
              <a:rPr baseline="-25000" lang="en" sz="2000">
                <a:solidFill>
                  <a:schemeClr val="dk1"/>
                </a:solidFill>
              </a:rPr>
              <a:t>2</a:t>
            </a:r>
            <a:r>
              <a:rPr lang="en" sz="2000">
                <a:solidFill>
                  <a:schemeClr val="dk1"/>
                </a:solidFill>
              </a:rPr>
              <a:t> → CO</a:t>
            </a:r>
            <a:r>
              <a:rPr baseline="-25000" lang="en" sz="2000">
                <a:solidFill>
                  <a:schemeClr val="dk1"/>
                </a:solidFill>
              </a:rPr>
              <a:t>2</a:t>
            </a:r>
            <a:r>
              <a:rPr lang="en" sz="2000">
                <a:solidFill>
                  <a:schemeClr val="dk1"/>
                </a:solidFill>
              </a:rPr>
              <a:t>  + 2H</a:t>
            </a:r>
            <a:r>
              <a:rPr baseline="-25000" lang="en" sz="2000">
                <a:solidFill>
                  <a:schemeClr val="dk1"/>
                </a:solidFill>
              </a:rPr>
              <a:t>2</a:t>
            </a:r>
            <a:r>
              <a:rPr lang="en" sz="2000">
                <a:solidFill>
                  <a:schemeClr val="dk1"/>
                </a:solidFill>
              </a:rPr>
              <a:t>O</a:t>
            </a:r>
            <a:endParaRPr sz="2000">
              <a:solidFill>
                <a:schemeClr val="dk1"/>
              </a:solidFill>
            </a:endParaRPr>
          </a:p>
        </p:txBody>
      </p:sp>
      <p:sp>
        <p:nvSpPr>
          <p:cNvPr id="197" name="Google Shape;197;p28"/>
          <p:cNvSpPr txBox="1"/>
          <p:nvPr/>
        </p:nvSpPr>
        <p:spPr>
          <a:xfrm>
            <a:off x="1459800" y="4621550"/>
            <a:ext cx="6224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Average"/>
                <a:ea typeface="Average"/>
                <a:cs typeface="Average"/>
                <a:sym typeface="Average"/>
              </a:rPr>
              <a:t>Seider, W. D.; Al, E. </a:t>
            </a:r>
            <a:r>
              <a:rPr i="1" lang="en" sz="1100">
                <a:solidFill>
                  <a:schemeClr val="dk1"/>
                </a:solidFill>
                <a:latin typeface="Average"/>
                <a:ea typeface="Average"/>
                <a:cs typeface="Average"/>
                <a:sym typeface="Average"/>
              </a:rPr>
              <a:t>Product and Process Design Principles : Synthesis, Analysis, and Evaluation</a:t>
            </a:r>
            <a:r>
              <a:rPr lang="en" sz="1100">
                <a:solidFill>
                  <a:schemeClr val="dk1"/>
                </a:solidFill>
                <a:latin typeface="Average"/>
                <a:ea typeface="Average"/>
                <a:cs typeface="Average"/>
                <a:sym typeface="Average"/>
              </a:rPr>
              <a:t>; 2019.</a:t>
            </a:r>
            <a:endParaRPr sz="1100">
              <a:solidFill>
                <a:schemeClr val="dk1"/>
              </a:solidFill>
              <a:latin typeface="Average"/>
              <a:ea typeface="Average"/>
              <a:cs typeface="Average"/>
              <a:sym typeface="Average"/>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201" name="Shape 201"/>
        <p:cNvGrpSpPr/>
        <p:nvPr/>
      </p:nvGrpSpPr>
      <p:grpSpPr>
        <a:xfrm>
          <a:off x="0" y="0"/>
          <a:ext cx="0" cy="0"/>
          <a:chOff x="0" y="0"/>
          <a:chExt cx="0" cy="0"/>
        </a:xfrm>
      </p:grpSpPr>
      <p:sp>
        <p:nvSpPr>
          <p:cNvPr id="202" name="Google Shape;20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None/>
            </a:pPr>
            <a:r>
              <a:rPr lang="en"/>
              <a:t>Modeling Steam Reforming Kinetics: Reformer </a:t>
            </a:r>
            <a:endParaRPr/>
          </a:p>
          <a:p>
            <a:pPr indent="0" lvl="0" marL="0" rtl="0" algn="l">
              <a:lnSpc>
                <a:spcPct val="115000"/>
              </a:lnSpc>
              <a:spcBef>
                <a:spcPts val="1200"/>
              </a:spcBef>
              <a:spcAft>
                <a:spcPts val="0"/>
              </a:spcAft>
              <a:buNone/>
            </a:pPr>
            <a:r>
              <a:t/>
            </a:r>
            <a:endParaRPr/>
          </a:p>
          <a:p>
            <a:pPr indent="0" lvl="0" marL="0" rtl="0" algn="l">
              <a:spcBef>
                <a:spcPts val="1200"/>
              </a:spcBef>
              <a:spcAft>
                <a:spcPts val="0"/>
              </a:spcAft>
              <a:buNone/>
            </a:pPr>
            <a:r>
              <a:t/>
            </a:r>
            <a:endParaRPr/>
          </a:p>
        </p:txBody>
      </p:sp>
      <p:sp>
        <p:nvSpPr>
          <p:cNvPr id="203" name="Google Shape;203;p29"/>
          <p:cNvSpPr txBox="1"/>
          <p:nvPr>
            <p:ph idx="1" type="body"/>
          </p:nvPr>
        </p:nvSpPr>
        <p:spPr>
          <a:xfrm>
            <a:off x="3029463" y="1017725"/>
            <a:ext cx="3162300" cy="690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000">
                <a:solidFill>
                  <a:schemeClr val="dk1"/>
                </a:solidFill>
              </a:rPr>
              <a:t>CH</a:t>
            </a:r>
            <a:r>
              <a:rPr baseline="-25000" lang="en" sz="2000">
                <a:solidFill>
                  <a:schemeClr val="dk1"/>
                </a:solidFill>
              </a:rPr>
              <a:t>4</a:t>
            </a:r>
            <a:r>
              <a:rPr lang="en" sz="2000">
                <a:solidFill>
                  <a:schemeClr val="dk1"/>
                </a:solidFill>
              </a:rPr>
              <a:t> + </a:t>
            </a:r>
            <a:r>
              <a:rPr lang="en">
                <a:solidFill>
                  <a:schemeClr val="dk1"/>
                </a:solidFill>
              </a:rPr>
              <a:t>H</a:t>
            </a:r>
            <a:r>
              <a:rPr baseline="-25000" lang="en">
                <a:solidFill>
                  <a:schemeClr val="dk1"/>
                </a:solidFill>
              </a:rPr>
              <a:t>2</a:t>
            </a:r>
            <a:r>
              <a:rPr lang="en">
                <a:solidFill>
                  <a:schemeClr val="dk1"/>
                </a:solidFill>
              </a:rPr>
              <a:t>O → CO  + 3H</a:t>
            </a:r>
            <a:r>
              <a:rPr baseline="-25000" lang="en">
                <a:solidFill>
                  <a:schemeClr val="dk1"/>
                </a:solidFill>
              </a:rPr>
              <a:t>2</a:t>
            </a:r>
            <a:endParaRPr b="1">
              <a:solidFill>
                <a:schemeClr val="dk1"/>
              </a:solidFill>
            </a:endParaRPr>
          </a:p>
        </p:txBody>
      </p:sp>
      <p:pic>
        <p:nvPicPr>
          <p:cNvPr id="204" name="Google Shape;204;p29"/>
          <p:cNvPicPr preferRelativeResize="0"/>
          <p:nvPr/>
        </p:nvPicPr>
        <p:blipFill>
          <a:blip r:embed="rId3">
            <a:alphaModFix/>
          </a:blip>
          <a:stretch>
            <a:fillRect/>
          </a:stretch>
        </p:blipFill>
        <p:spPr>
          <a:xfrm>
            <a:off x="748225" y="1465350"/>
            <a:ext cx="7724775" cy="990600"/>
          </a:xfrm>
          <a:prstGeom prst="rect">
            <a:avLst/>
          </a:prstGeom>
          <a:noFill/>
          <a:ln>
            <a:noFill/>
          </a:ln>
        </p:spPr>
      </p:pic>
      <p:pic>
        <p:nvPicPr>
          <p:cNvPr id="205" name="Google Shape;205;p29"/>
          <p:cNvPicPr preferRelativeResize="0"/>
          <p:nvPr/>
        </p:nvPicPr>
        <p:blipFill>
          <a:blip r:embed="rId4">
            <a:alphaModFix/>
          </a:blip>
          <a:stretch>
            <a:fillRect/>
          </a:stretch>
        </p:blipFill>
        <p:spPr>
          <a:xfrm>
            <a:off x="904875" y="2903575"/>
            <a:ext cx="7334250" cy="1066800"/>
          </a:xfrm>
          <a:prstGeom prst="rect">
            <a:avLst/>
          </a:prstGeom>
          <a:noFill/>
          <a:ln>
            <a:noFill/>
          </a:ln>
        </p:spPr>
      </p:pic>
      <p:sp>
        <p:nvSpPr>
          <p:cNvPr id="206" name="Google Shape;206;p29"/>
          <p:cNvSpPr txBox="1"/>
          <p:nvPr>
            <p:ph idx="1" type="body"/>
          </p:nvPr>
        </p:nvSpPr>
        <p:spPr>
          <a:xfrm>
            <a:off x="2990838" y="2387488"/>
            <a:ext cx="3162300" cy="6906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2000">
                <a:solidFill>
                  <a:schemeClr val="dk1"/>
                </a:solidFill>
              </a:rPr>
              <a:t>CO + </a:t>
            </a:r>
            <a:r>
              <a:rPr lang="en">
                <a:solidFill>
                  <a:schemeClr val="dk1"/>
                </a:solidFill>
              </a:rPr>
              <a:t>H</a:t>
            </a:r>
            <a:r>
              <a:rPr baseline="-25000" lang="en">
                <a:solidFill>
                  <a:schemeClr val="dk1"/>
                </a:solidFill>
              </a:rPr>
              <a:t>2</a:t>
            </a:r>
            <a:r>
              <a:rPr lang="en">
                <a:solidFill>
                  <a:schemeClr val="dk1"/>
                </a:solidFill>
              </a:rPr>
              <a:t>O → CO</a:t>
            </a:r>
            <a:r>
              <a:rPr baseline="-25000" lang="en">
                <a:solidFill>
                  <a:schemeClr val="dk1"/>
                </a:solidFill>
              </a:rPr>
              <a:t>2</a:t>
            </a:r>
            <a:r>
              <a:rPr lang="en">
                <a:solidFill>
                  <a:schemeClr val="dk1"/>
                </a:solidFill>
              </a:rPr>
              <a:t>  + H</a:t>
            </a:r>
            <a:r>
              <a:rPr baseline="-25000" lang="en">
                <a:solidFill>
                  <a:schemeClr val="dk1"/>
                </a:solidFill>
              </a:rPr>
              <a:t>2</a:t>
            </a:r>
            <a:endParaRPr b="1">
              <a:solidFill>
                <a:schemeClr val="dk1"/>
              </a:solidFill>
            </a:endParaRPr>
          </a:p>
        </p:txBody>
      </p:sp>
      <p:sp>
        <p:nvSpPr>
          <p:cNvPr id="207" name="Google Shape;207;p29"/>
          <p:cNvSpPr txBox="1"/>
          <p:nvPr/>
        </p:nvSpPr>
        <p:spPr>
          <a:xfrm>
            <a:off x="1478013" y="3970375"/>
            <a:ext cx="62652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Average"/>
                <a:ea typeface="Average"/>
                <a:cs typeface="Average"/>
                <a:sym typeface="Average"/>
              </a:rPr>
              <a:t>Where r</a:t>
            </a:r>
            <a:r>
              <a:rPr baseline="-25000" lang="en" sz="2000">
                <a:solidFill>
                  <a:schemeClr val="dk1"/>
                </a:solidFill>
                <a:latin typeface="Average"/>
                <a:ea typeface="Average"/>
                <a:cs typeface="Average"/>
                <a:sym typeface="Average"/>
              </a:rPr>
              <a:t>CH4</a:t>
            </a:r>
            <a:r>
              <a:rPr lang="en" sz="2000">
                <a:solidFill>
                  <a:schemeClr val="dk1"/>
                </a:solidFill>
                <a:latin typeface="Average"/>
                <a:ea typeface="Average"/>
                <a:cs typeface="Average"/>
                <a:sym typeface="Average"/>
              </a:rPr>
              <a:t> and r</a:t>
            </a:r>
            <a:r>
              <a:rPr baseline="-25000" lang="en" sz="2000">
                <a:solidFill>
                  <a:schemeClr val="dk1"/>
                </a:solidFill>
                <a:latin typeface="Average"/>
                <a:ea typeface="Average"/>
                <a:cs typeface="Average"/>
                <a:sym typeface="Average"/>
              </a:rPr>
              <a:t>CO </a:t>
            </a:r>
            <a:r>
              <a:rPr lang="en" sz="2000">
                <a:solidFill>
                  <a:schemeClr val="dk1"/>
                </a:solidFill>
                <a:latin typeface="Average"/>
                <a:ea typeface="Average"/>
                <a:cs typeface="Average"/>
                <a:sym typeface="Average"/>
              </a:rPr>
              <a:t>have units of kgmol/(</a:t>
            </a:r>
            <a:r>
              <a:rPr b="1" lang="en" sz="2000">
                <a:solidFill>
                  <a:schemeClr val="dk1"/>
                </a:solidFill>
                <a:latin typeface="Average"/>
                <a:ea typeface="Average"/>
                <a:cs typeface="Average"/>
                <a:sym typeface="Average"/>
              </a:rPr>
              <a:t>m</a:t>
            </a:r>
            <a:r>
              <a:rPr b="1" baseline="30000" lang="en" sz="2000">
                <a:solidFill>
                  <a:schemeClr val="dk1"/>
                </a:solidFill>
                <a:latin typeface="Average"/>
                <a:ea typeface="Average"/>
                <a:cs typeface="Average"/>
                <a:sym typeface="Average"/>
              </a:rPr>
              <a:t>3</a:t>
            </a:r>
            <a:r>
              <a:rPr lang="en" sz="2000">
                <a:solidFill>
                  <a:schemeClr val="dk1"/>
                </a:solidFill>
                <a:latin typeface="Average"/>
                <a:ea typeface="Average"/>
                <a:cs typeface="Average"/>
                <a:sym typeface="Average"/>
              </a:rPr>
              <a:t>・s)</a:t>
            </a:r>
            <a:endParaRPr sz="2000">
              <a:solidFill>
                <a:schemeClr val="dk1"/>
              </a:solidFill>
              <a:latin typeface="Average"/>
              <a:ea typeface="Average"/>
              <a:cs typeface="Average"/>
              <a:sym typeface="Average"/>
            </a:endParaRPr>
          </a:p>
          <a:p>
            <a:pPr indent="0" lvl="0" marL="0" rtl="0" algn="ctr">
              <a:spcBef>
                <a:spcPts val="0"/>
              </a:spcBef>
              <a:spcAft>
                <a:spcPts val="0"/>
              </a:spcAft>
              <a:buNone/>
            </a:pPr>
            <a:r>
              <a:rPr lang="en" sz="2000">
                <a:solidFill>
                  <a:schemeClr val="dk1"/>
                </a:solidFill>
                <a:latin typeface="Average"/>
                <a:ea typeface="Average"/>
                <a:cs typeface="Average"/>
                <a:sym typeface="Average"/>
              </a:rPr>
              <a:t>Modeled as an isothermal PFR</a:t>
            </a:r>
            <a:endParaRPr sz="2000">
              <a:solidFill>
                <a:schemeClr val="dk1"/>
              </a:solidFill>
              <a:latin typeface="Average"/>
              <a:ea typeface="Average"/>
              <a:cs typeface="Average"/>
              <a:sym typeface="Average"/>
            </a:endParaRPr>
          </a:p>
        </p:txBody>
      </p:sp>
      <p:sp>
        <p:nvSpPr>
          <p:cNvPr id="208" name="Google Shape;208;p29"/>
          <p:cNvSpPr txBox="1"/>
          <p:nvPr/>
        </p:nvSpPr>
        <p:spPr>
          <a:xfrm>
            <a:off x="1459800" y="4789500"/>
            <a:ext cx="6224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Average"/>
                <a:ea typeface="Average"/>
                <a:cs typeface="Average"/>
                <a:sym typeface="Average"/>
              </a:rPr>
              <a:t>Seider, W. D.; Al, E. </a:t>
            </a:r>
            <a:r>
              <a:rPr i="1" lang="en" sz="1100">
                <a:solidFill>
                  <a:schemeClr val="dk1"/>
                </a:solidFill>
                <a:latin typeface="Average"/>
                <a:ea typeface="Average"/>
                <a:cs typeface="Average"/>
                <a:sym typeface="Average"/>
              </a:rPr>
              <a:t>Product and Process Design Principles : Synthesis, Analysis, and Evaluation</a:t>
            </a:r>
            <a:r>
              <a:rPr lang="en" sz="1100">
                <a:solidFill>
                  <a:schemeClr val="dk1"/>
                </a:solidFill>
                <a:latin typeface="Average"/>
                <a:ea typeface="Average"/>
                <a:cs typeface="Average"/>
                <a:sym typeface="Average"/>
              </a:rPr>
              <a:t>; 2019.</a:t>
            </a:r>
            <a:endParaRPr sz="1100">
              <a:solidFill>
                <a:schemeClr val="dk1"/>
              </a:solidFill>
              <a:latin typeface="Average"/>
              <a:ea typeface="Average"/>
              <a:cs typeface="Average"/>
              <a:sym typeface="Average"/>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212" name="Shape 212"/>
        <p:cNvGrpSpPr/>
        <p:nvPr/>
      </p:nvGrpSpPr>
      <p:grpSpPr>
        <a:xfrm>
          <a:off x="0" y="0"/>
          <a:ext cx="0" cy="0"/>
          <a:chOff x="0" y="0"/>
          <a:chExt cx="0" cy="0"/>
        </a:xfrm>
      </p:grpSpPr>
      <p:sp>
        <p:nvSpPr>
          <p:cNvPr id="213" name="Google Shape;213;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None/>
            </a:pPr>
            <a:r>
              <a:rPr lang="en"/>
              <a:t>Modeling Steam Reforming Kinetics: Oxidation Reactor</a:t>
            </a:r>
            <a:endParaRPr/>
          </a:p>
          <a:p>
            <a:pPr indent="0" lvl="0" marL="5943600" rtl="0" algn="l">
              <a:spcBef>
                <a:spcPts val="1200"/>
              </a:spcBef>
              <a:spcAft>
                <a:spcPts val="0"/>
              </a:spcAft>
              <a:buNone/>
            </a:pPr>
            <a:r>
              <a:rPr lang="en" sz="2000">
                <a:latin typeface="Average"/>
                <a:ea typeface="Average"/>
                <a:cs typeface="Average"/>
                <a:sym typeface="Average"/>
              </a:rPr>
              <a:t>     Where </a:t>
            </a:r>
            <a:endParaRPr/>
          </a:p>
        </p:txBody>
      </p:sp>
      <p:sp>
        <p:nvSpPr>
          <p:cNvPr id="214" name="Google Shape;214;p30"/>
          <p:cNvSpPr txBox="1"/>
          <p:nvPr>
            <p:ph idx="1" type="body"/>
          </p:nvPr>
        </p:nvSpPr>
        <p:spPr>
          <a:xfrm>
            <a:off x="1132700" y="1300175"/>
            <a:ext cx="3034500" cy="650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000">
                <a:solidFill>
                  <a:schemeClr val="dk1"/>
                </a:solidFill>
              </a:rPr>
              <a:t>CH</a:t>
            </a:r>
            <a:r>
              <a:rPr baseline="-25000" lang="en" sz="2000">
                <a:solidFill>
                  <a:schemeClr val="dk1"/>
                </a:solidFill>
              </a:rPr>
              <a:t>4</a:t>
            </a:r>
            <a:r>
              <a:rPr lang="en" sz="2000">
                <a:solidFill>
                  <a:schemeClr val="dk1"/>
                </a:solidFill>
              </a:rPr>
              <a:t> + 2O</a:t>
            </a:r>
            <a:r>
              <a:rPr baseline="-25000" lang="en" sz="2000">
                <a:solidFill>
                  <a:schemeClr val="dk1"/>
                </a:solidFill>
              </a:rPr>
              <a:t>2</a:t>
            </a:r>
            <a:r>
              <a:rPr lang="en" sz="2000">
                <a:solidFill>
                  <a:schemeClr val="dk1"/>
                </a:solidFill>
              </a:rPr>
              <a:t> </a:t>
            </a:r>
            <a:r>
              <a:rPr lang="en">
                <a:solidFill>
                  <a:schemeClr val="dk1"/>
                </a:solidFill>
              </a:rPr>
              <a:t>→ CO</a:t>
            </a:r>
            <a:r>
              <a:rPr baseline="-25000" lang="en">
                <a:solidFill>
                  <a:schemeClr val="dk1"/>
                </a:solidFill>
              </a:rPr>
              <a:t>2</a:t>
            </a:r>
            <a:r>
              <a:rPr lang="en">
                <a:solidFill>
                  <a:schemeClr val="dk1"/>
                </a:solidFill>
              </a:rPr>
              <a:t>  + 2H</a:t>
            </a:r>
            <a:r>
              <a:rPr baseline="-25000" lang="en">
                <a:solidFill>
                  <a:schemeClr val="dk1"/>
                </a:solidFill>
              </a:rPr>
              <a:t>2</a:t>
            </a:r>
            <a:r>
              <a:rPr lang="en">
                <a:solidFill>
                  <a:schemeClr val="dk1"/>
                </a:solidFill>
              </a:rPr>
              <a:t>O </a:t>
            </a:r>
            <a:endParaRPr sz="2000">
              <a:solidFill>
                <a:schemeClr val="dk1"/>
              </a:solidFill>
            </a:endParaRPr>
          </a:p>
        </p:txBody>
      </p:sp>
      <p:pic>
        <p:nvPicPr>
          <p:cNvPr id="215" name="Google Shape;215;p30"/>
          <p:cNvPicPr preferRelativeResize="0"/>
          <p:nvPr/>
        </p:nvPicPr>
        <p:blipFill>
          <a:blip r:embed="rId3">
            <a:alphaModFix/>
          </a:blip>
          <a:stretch>
            <a:fillRect/>
          </a:stretch>
        </p:blipFill>
        <p:spPr>
          <a:xfrm>
            <a:off x="158800" y="2042611"/>
            <a:ext cx="4461201" cy="1123450"/>
          </a:xfrm>
          <a:prstGeom prst="rect">
            <a:avLst/>
          </a:prstGeom>
          <a:noFill/>
          <a:ln>
            <a:noFill/>
          </a:ln>
        </p:spPr>
      </p:pic>
      <p:sp>
        <p:nvSpPr>
          <p:cNvPr id="216" name="Google Shape;216;p30"/>
          <p:cNvSpPr txBox="1"/>
          <p:nvPr/>
        </p:nvSpPr>
        <p:spPr>
          <a:xfrm>
            <a:off x="246050" y="3123738"/>
            <a:ext cx="48078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1"/>
                </a:solidFill>
                <a:latin typeface="Average"/>
                <a:ea typeface="Average"/>
                <a:cs typeface="Average"/>
                <a:sym typeface="Average"/>
              </a:rPr>
              <a:t>Where r</a:t>
            </a:r>
            <a:r>
              <a:rPr baseline="-25000" lang="en" sz="2000">
                <a:solidFill>
                  <a:schemeClr val="dk1"/>
                </a:solidFill>
                <a:latin typeface="Average"/>
                <a:ea typeface="Average"/>
                <a:cs typeface="Average"/>
                <a:sym typeface="Average"/>
              </a:rPr>
              <a:t>CH4</a:t>
            </a:r>
            <a:r>
              <a:rPr lang="en" sz="2000">
                <a:solidFill>
                  <a:schemeClr val="dk1"/>
                </a:solidFill>
                <a:latin typeface="Average"/>
                <a:ea typeface="Average"/>
                <a:cs typeface="Average"/>
                <a:sym typeface="Average"/>
              </a:rPr>
              <a:t> has units of kgmol/(</a:t>
            </a:r>
            <a:r>
              <a:rPr b="1" lang="en" sz="2000">
                <a:solidFill>
                  <a:schemeClr val="dk1"/>
                </a:solidFill>
                <a:latin typeface="Average"/>
                <a:ea typeface="Average"/>
                <a:cs typeface="Average"/>
                <a:sym typeface="Average"/>
              </a:rPr>
              <a:t>m</a:t>
            </a:r>
            <a:r>
              <a:rPr b="1" baseline="30000" lang="en" sz="2000">
                <a:solidFill>
                  <a:schemeClr val="dk1"/>
                </a:solidFill>
                <a:latin typeface="Average"/>
                <a:ea typeface="Average"/>
                <a:cs typeface="Average"/>
                <a:sym typeface="Average"/>
              </a:rPr>
              <a:t>3</a:t>
            </a:r>
            <a:r>
              <a:rPr lang="en" sz="2000">
                <a:solidFill>
                  <a:schemeClr val="dk1"/>
                </a:solidFill>
                <a:latin typeface="Average"/>
                <a:ea typeface="Average"/>
                <a:cs typeface="Average"/>
                <a:sym typeface="Average"/>
              </a:rPr>
              <a:t>・s) </a:t>
            </a:r>
            <a:endParaRPr/>
          </a:p>
        </p:txBody>
      </p:sp>
      <p:pic>
        <p:nvPicPr>
          <p:cNvPr id="217" name="Google Shape;217;p30"/>
          <p:cNvPicPr preferRelativeResize="0"/>
          <p:nvPr/>
        </p:nvPicPr>
        <p:blipFill rotWithShape="1">
          <a:blip r:embed="rId4">
            <a:alphaModFix/>
          </a:blip>
          <a:srcRect b="12314" l="0" r="0" t="11950"/>
          <a:stretch/>
        </p:blipFill>
        <p:spPr>
          <a:xfrm>
            <a:off x="5066225" y="1559000"/>
            <a:ext cx="3859401" cy="492600"/>
          </a:xfrm>
          <a:prstGeom prst="rect">
            <a:avLst/>
          </a:prstGeom>
          <a:noFill/>
          <a:ln>
            <a:noFill/>
          </a:ln>
        </p:spPr>
      </p:pic>
      <p:pic>
        <p:nvPicPr>
          <p:cNvPr id="218" name="Google Shape;218;p30"/>
          <p:cNvPicPr preferRelativeResize="0"/>
          <p:nvPr/>
        </p:nvPicPr>
        <p:blipFill rotWithShape="1">
          <a:blip r:embed="rId5">
            <a:alphaModFix/>
          </a:blip>
          <a:srcRect b="6190" l="3297" r="0" t="-6190"/>
          <a:stretch/>
        </p:blipFill>
        <p:spPr>
          <a:xfrm>
            <a:off x="5066225" y="2116738"/>
            <a:ext cx="3859401" cy="579255"/>
          </a:xfrm>
          <a:prstGeom prst="rect">
            <a:avLst/>
          </a:prstGeom>
          <a:noFill/>
          <a:ln>
            <a:noFill/>
          </a:ln>
        </p:spPr>
      </p:pic>
      <p:pic>
        <p:nvPicPr>
          <p:cNvPr id="219" name="Google Shape;219;p30"/>
          <p:cNvPicPr preferRelativeResize="0"/>
          <p:nvPr/>
        </p:nvPicPr>
        <p:blipFill>
          <a:blip r:embed="rId6">
            <a:alphaModFix/>
          </a:blip>
          <a:stretch>
            <a:fillRect/>
          </a:stretch>
        </p:blipFill>
        <p:spPr>
          <a:xfrm>
            <a:off x="5066225" y="2761150"/>
            <a:ext cx="3859400" cy="537405"/>
          </a:xfrm>
          <a:prstGeom prst="rect">
            <a:avLst/>
          </a:prstGeom>
          <a:noFill/>
          <a:ln>
            <a:noFill/>
          </a:ln>
        </p:spPr>
      </p:pic>
      <p:pic>
        <p:nvPicPr>
          <p:cNvPr id="220" name="Google Shape;220;p30"/>
          <p:cNvPicPr preferRelativeResize="0"/>
          <p:nvPr/>
        </p:nvPicPr>
        <p:blipFill rotWithShape="1">
          <a:blip r:embed="rId7">
            <a:alphaModFix/>
          </a:blip>
          <a:srcRect b="16542" l="0" r="0" t="6410"/>
          <a:stretch/>
        </p:blipFill>
        <p:spPr>
          <a:xfrm>
            <a:off x="5066225" y="3363700"/>
            <a:ext cx="3859400" cy="604269"/>
          </a:xfrm>
          <a:prstGeom prst="rect">
            <a:avLst/>
          </a:prstGeom>
          <a:noFill/>
          <a:ln>
            <a:noFill/>
          </a:ln>
        </p:spPr>
      </p:pic>
      <p:pic>
        <p:nvPicPr>
          <p:cNvPr id="221" name="Google Shape;221;p30"/>
          <p:cNvPicPr preferRelativeResize="0"/>
          <p:nvPr/>
        </p:nvPicPr>
        <p:blipFill rotWithShape="1">
          <a:blip r:embed="rId8">
            <a:alphaModFix/>
          </a:blip>
          <a:srcRect b="24927" l="0" r="0" t="18431"/>
          <a:stretch/>
        </p:blipFill>
        <p:spPr>
          <a:xfrm>
            <a:off x="5716525" y="4033125"/>
            <a:ext cx="2330475" cy="328100"/>
          </a:xfrm>
          <a:prstGeom prst="rect">
            <a:avLst/>
          </a:prstGeom>
          <a:noFill/>
          <a:ln>
            <a:noFill/>
          </a:ln>
        </p:spPr>
      </p:pic>
      <p:pic>
        <p:nvPicPr>
          <p:cNvPr id="222" name="Google Shape;222;p30"/>
          <p:cNvPicPr preferRelativeResize="0"/>
          <p:nvPr/>
        </p:nvPicPr>
        <p:blipFill rotWithShape="1">
          <a:blip r:embed="rId9">
            <a:alphaModFix/>
          </a:blip>
          <a:srcRect b="13487" l="0" r="0" t="0"/>
          <a:stretch/>
        </p:blipFill>
        <p:spPr>
          <a:xfrm>
            <a:off x="5569388" y="4426375"/>
            <a:ext cx="2624750" cy="426150"/>
          </a:xfrm>
          <a:prstGeom prst="rect">
            <a:avLst/>
          </a:prstGeom>
          <a:noFill/>
          <a:ln>
            <a:noFill/>
          </a:ln>
        </p:spPr>
      </p:pic>
      <p:sp>
        <p:nvSpPr>
          <p:cNvPr id="223" name="Google Shape;223;p30"/>
          <p:cNvSpPr txBox="1"/>
          <p:nvPr/>
        </p:nvSpPr>
        <p:spPr>
          <a:xfrm>
            <a:off x="-989150" y="2181175"/>
            <a:ext cx="7121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accent3"/>
              </a:solidFill>
              <a:latin typeface="Average"/>
              <a:ea typeface="Average"/>
              <a:cs typeface="Average"/>
              <a:sym typeface="Average"/>
            </a:endParaRPr>
          </a:p>
        </p:txBody>
      </p:sp>
      <p:sp>
        <p:nvSpPr>
          <p:cNvPr id="224" name="Google Shape;224;p30"/>
          <p:cNvSpPr txBox="1"/>
          <p:nvPr>
            <p:ph idx="1" type="body"/>
          </p:nvPr>
        </p:nvSpPr>
        <p:spPr>
          <a:xfrm>
            <a:off x="246050" y="3548025"/>
            <a:ext cx="3957300" cy="65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rPr>
              <a:t>Methane reaction from the reformer is still occurring as well.</a:t>
            </a:r>
            <a:endParaRPr sz="2000">
              <a:solidFill>
                <a:schemeClr val="dk1"/>
              </a:solidFill>
            </a:endParaRPr>
          </a:p>
          <a:p>
            <a:pPr indent="0" lvl="0" marL="0" rtl="0" algn="l">
              <a:spcBef>
                <a:spcPts val="1200"/>
              </a:spcBef>
              <a:spcAft>
                <a:spcPts val="0"/>
              </a:spcAft>
              <a:buNone/>
            </a:pPr>
            <a:r>
              <a:rPr lang="en" sz="2000">
                <a:solidFill>
                  <a:schemeClr val="dk1"/>
                </a:solidFill>
              </a:rPr>
              <a:t>Modeled as an adiabatic PFR</a:t>
            </a:r>
            <a:endParaRPr sz="2000">
              <a:solidFill>
                <a:schemeClr val="dk1"/>
              </a:solidFill>
            </a:endParaRPr>
          </a:p>
          <a:p>
            <a:pPr indent="0" lvl="0" marL="0" rtl="0" algn="l">
              <a:spcBef>
                <a:spcPts val="1200"/>
              </a:spcBef>
              <a:spcAft>
                <a:spcPts val="1200"/>
              </a:spcAft>
              <a:buNone/>
            </a:pPr>
            <a:r>
              <a:t/>
            </a:r>
            <a:endParaRPr sz="2000">
              <a:solidFill>
                <a:schemeClr val="dk1"/>
              </a:solidFill>
            </a:endParaRPr>
          </a:p>
        </p:txBody>
      </p:sp>
      <p:sp>
        <p:nvSpPr>
          <p:cNvPr id="225" name="Google Shape;225;p30"/>
          <p:cNvSpPr txBox="1"/>
          <p:nvPr/>
        </p:nvSpPr>
        <p:spPr>
          <a:xfrm>
            <a:off x="89475" y="4789500"/>
            <a:ext cx="6224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Average"/>
                <a:ea typeface="Average"/>
                <a:cs typeface="Average"/>
                <a:sym typeface="Average"/>
              </a:rPr>
              <a:t>Seider, W. D.; Al, E. </a:t>
            </a:r>
            <a:r>
              <a:rPr i="1" lang="en" sz="1100">
                <a:solidFill>
                  <a:schemeClr val="dk1"/>
                </a:solidFill>
                <a:latin typeface="Average"/>
                <a:ea typeface="Average"/>
                <a:cs typeface="Average"/>
                <a:sym typeface="Average"/>
              </a:rPr>
              <a:t>Product and Process Design Principles : Synthesis, Analysis, and Evaluation</a:t>
            </a:r>
            <a:r>
              <a:rPr lang="en" sz="1100">
                <a:solidFill>
                  <a:schemeClr val="dk1"/>
                </a:solidFill>
                <a:latin typeface="Average"/>
                <a:ea typeface="Average"/>
                <a:cs typeface="Average"/>
                <a:sym typeface="Average"/>
              </a:rPr>
              <a:t>; 2019.</a:t>
            </a:r>
            <a:endParaRPr sz="1100">
              <a:solidFill>
                <a:schemeClr val="dk1"/>
              </a:solidFill>
              <a:latin typeface="Average"/>
              <a:ea typeface="Average"/>
              <a:cs typeface="Average"/>
              <a:sym typeface="Averag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229" name="Shape 229"/>
        <p:cNvGrpSpPr/>
        <p:nvPr/>
      </p:nvGrpSpPr>
      <p:grpSpPr>
        <a:xfrm>
          <a:off x="0" y="0"/>
          <a:ext cx="0" cy="0"/>
          <a:chOff x="0" y="0"/>
          <a:chExt cx="0" cy="0"/>
        </a:xfrm>
      </p:grpSpPr>
      <p:sp>
        <p:nvSpPr>
          <p:cNvPr id="230" name="Google Shape;23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0"/>
              </a:spcAft>
              <a:buNone/>
            </a:pPr>
            <a:r>
              <a:rPr lang="en"/>
              <a:t>Modeling Steam Reforming Kinetics: Water-Gas Shift Reactor</a:t>
            </a:r>
            <a:endParaRPr/>
          </a:p>
          <a:p>
            <a:pPr indent="0" lvl="0" marL="0" rtl="0" algn="l">
              <a:lnSpc>
                <a:spcPct val="115000"/>
              </a:lnSpc>
              <a:spcBef>
                <a:spcPts val="1200"/>
              </a:spcBef>
              <a:spcAft>
                <a:spcPts val="1200"/>
              </a:spcAft>
              <a:buNone/>
            </a:pPr>
            <a:r>
              <a:t/>
            </a:r>
            <a:endParaRPr/>
          </a:p>
        </p:txBody>
      </p:sp>
      <p:sp>
        <p:nvSpPr>
          <p:cNvPr id="231" name="Google Shape;231;p31"/>
          <p:cNvSpPr txBox="1"/>
          <p:nvPr/>
        </p:nvSpPr>
        <p:spPr>
          <a:xfrm>
            <a:off x="311700" y="1017725"/>
            <a:ext cx="4575900" cy="5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Average"/>
              <a:ea typeface="Average"/>
              <a:cs typeface="Average"/>
              <a:sym typeface="Average"/>
            </a:endParaRPr>
          </a:p>
        </p:txBody>
      </p:sp>
      <p:sp>
        <p:nvSpPr>
          <p:cNvPr id="232" name="Google Shape;232;p31"/>
          <p:cNvSpPr txBox="1"/>
          <p:nvPr/>
        </p:nvSpPr>
        <p:spPr>
          <a:xfrm>
            <a:off x="2786575" y="1487400"/>
            <a:ext cx="3949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dk1"/>
                </a:solidFill>
                <a:latin typeface="Average"/>
                <a:ea typeface="Average"/>
                <a:cs typeface="Average"/>
                <a:sym typeface="Average"/>
              </a:rPr>
              <a:t>CO + H</a:t>
            </a:r>
            <a:r>
              <a:rPr baseline="-25000" lang="en" sz="2500">
                <a:solidFill>
                  <a:schemeClr val="dk1"/>
                </a:solidFill>
                <a:latin typeface="Average"/>
                <a:ea typeface="Average"/>
                <a:cs typeface="Average"/>
                <a:sym typeface="Average"/>
              </a:rPr>
              <a:t>2</a:t>
            </a:r>
            <a:r>
              <a:rPr lang="en" sz="2500">
                <a:solidFill>
                  <a:schemeClr val="dk1"/>
                </a:solidFill>
                <a:latin typeface="Average"/>
                <a:ea typeface="Average"/>
                <a:cs typeface="Average"/>
                <a:sym typeface="Average"/>
              </a:rPr>
              <a:t>O ⇋ CO</a:t>
            </a:r>
            <a:r>
              <a:rPr baseline="-25000" lang="en" sz="2500">
                <a:solidFill>
                  <a:schemeClr val="dk1"/>
                </a:solidFill>
                <a:latin typeface="Average"/>
                <a:ea typeface="Average"/>
                <a:cs typeface="Average"/>
                <a:sym typeface="Average"/>
              </a:rPr>
              <a:t>2</a:t>
            </a:r>
            <a:r>
              <a:rPr lang="en" sz="2500">
                <a:solidFill>
                  <a:schemeClr val="dk1"/>
                </a:solidFill>
                <a:latin typeface="Average"/>
                <a:ea typeface="Average"/>
                <a:cs typeface="Average"/>
                <a:sym typeface="Average"/>
              </a:rPr>
              <a:t> + H</a:t>
            </a:r>
            <a:r>
              <a:rPr baseline="-25000" lang="en" sz="2500">
                <a:solidFill>
                  <a:schemeClr val="dk1"/>
                </a:solidFill>
                <a:latin typeface="Average"/>
                <a:ea typeface="Average"/>
                <a:cs typeface="Average"/>
                <a:sym typeface="Average"/>
              </a:rPr>
              <a:t>2</a:t>
            </a:r>
            <a:endParaRPr baseline="-25000"/>
          </a:p>
        </p:txBody>
      </p:sp>
      <p:pic>
        <p:nvPicPr>
          <p:cNvPr id="233" name="Google Shape;233;p31"/>
          <p:cNvPicPr preferRelativeResize="0"/>
          <p:nvPr/>
        </p:nvPicPr>
        <p:blipFill rotWithShape="1">
          <a:blip r:embed="rId3">
            <a:alphaModFix/>
          </a:blip>
          <a:srcRect b="0" l="0" r="0" t="0"/>
          <a:stretch/>
        </p:blipFill>
        <p:spPr>
          <a:xfrm>
            <a:off x="440775" y="2176300"/>
            <a:ext cx="8262475" cy="1346350"/>
          </a:xfrm>
          <a:prstGeom prst="rect">
            <a:avLst/>
          </a:prstGeom>
          <a:noFill/>
          <a:ln>
            <a:noFill/>
          </a:ln>
        </p:spPr>
      </p:pic>
      <p:sp>
        <p:nvSpPr>
          <p:cNvPr id="234" name="Google Shape;234;p31"/>
          <p:cNvSpPr txBox="1"/>
          <p:nvPr/>
        </p:nvSpPr>
        <p:spPr>
          <a:xfrm>
            <a:off x="1445400" y="3657425"/>
            <a:ext cx="62532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1"/>
                </a:solidFill>
                <a:latin typeface="Average"/>
                <a:ea typeface="Average"/>
                <a:cs typeface="Average"/>
                <a:sym typeface="Average"/>
              </a:rPr>
              <a:t>For </a:t>
            </a:r>
            <a:r>
              <a:rPr b="1" lang="en" sz="2000">
                <a:solidFill>
                  <a:schemeClr val="dk1"/>
                </a:solidFill>
                <a:latin typeface="Average"/>
                <a:ea typeface="Average"/>
                <a:cs typeface="Average"/>
                <a:sym typeface="Average"/>
              </a:rPr>
              <a:t>T &lt; 860 K </a:t>
            </a:r>
            <a:r>
              <a:rPr lang="en" sz="2000">
                <a:solidFill>
                  <a:schemeClr val="dk1"/>
                </a:solidFill>
                <a:latin typeface="Average"/>
                <a:ea typeface="Average"/>
                <a:cs typeface="Average"/>
                <a:sym typeface="Average"/>
              </a:rPr>
              <a:t>w</a:t>
            </a:r>
            <a:r>
              <a:rPr lang="en" sz="2000">
                <a:solidFill>
                  <a:schemeClr val="dk1"/>
                </a:solidFill>
                <a:latin typeface="Average"/>
                <a:ea typeface="Average"/>
                <a:cs typeface="Average"/>
                <a:sym typeface="Average"/>
              </a:rPr>
              <a:t>here r</a:t>
            </a:r>
            <a:r>
              <a:rPr baseline="-25000" lang="en" sz="2000">
                <a:solidFill>
                  <a:schemeClr val="dk1"/>
                </a:solidFill>
                <a:latin typeface="Average"/>
                <a:ea typeface="Average"/>
                <a:cs typeface="Average"/>
                <a:sym typeface="Average"/>
              </a:rPr>
              <a:t>CO</a:t>
            </a:r>
            <a:r>
              <a:rPr lang="en" sz="2000">
                <a:solidFill>
                  <a:schemeClr val="dk1"/>
                </a:solidFill>
                <a:latin typeface="Average"/>
                <a:ea typeface="Average"/>
                <a:cs typeface="Average"/>
                <a:sym typeface="Average"/>
              </a:rPr>
              <a:t> has units of kgmol/(</a:t>
            </a:r>
            <a:r>
              <a:rPr b="1" lang="en" sz="2000">
                <a:solidFill>
                  <a:schemeClr val="dk1"/>
                </a:solidFill>
                <a:latin typeface="Average"/>
                <a:ea typeface="Average"/>
                <a:cs typeface="Average"/>
                <a:sym typeface="Average"/>
              </a:rPr>
              <a:t>m</a:t>
            </a:r>
            <a:r>
              <a:rPr b="1" baseline="30000" lang="en" sz="2000">
                <a:solidFill>
                  <a:schemeClr val="dk1"/>
                </a:solidFill>
                <a:latin typeface="Average"/>
                <a:ea typeface="Average"/>
                <a:cs typeface="Average"/>
                <a:sym typeface="Average"/>
              </a:rPr>
              <a:t>3</a:t>
            </a:r>
            <a:r>
              <a:rPr lang="en" sz="2000">
                <a:solidFill>
                  <a:schemeClr val="dk1"/>
                </a:solidFill>
                <a:latin typeface="Average"/>
                <a:ea typeface="Average"/>
                <a:cs typeface="Average"/>
                <a:sym typeface="Average"/>
              </a:rPr>
              <a:t>・s) (second reactor)</a:t>
            </a:r>
            <a:endParaRPr sz="2000">
              <a:solidFill>
                <a:schemeClr val="dk1"/>
              </a:solidFill>
              <a:latin typeface="Average"/>
              <a:ea typeface="Average"/>
              <a:cs typeface="Average"/>
              <a:sym typeface="Average"/>
            </a:endParaRPr>
          </a:p>
          <a:p>
            <a:pPr indent="0" lvl="0" marL="0" rtl="0" algn="ctr">
              <a:spcBef>
                <a:spcPts val="0"/>
              </a:spcBef>
              <a:spcAft>
                <a:spcPts val="0"/>
              </a:spcAft>
              <a:buNone/>
            </a:pPr>
            <a:r>
              <a:rPr lang="en" sz="2000">
                <a:solidFill>
                  <a:schemeClr val="dk1"/>
                </a:solidFill>
                <a:latin typeface="Average"/>
                <a:ea typeface="Average"/>
                <a:cs typeface="Average"/>
                <a:sym typeface="Average"/>
              </a:rPr>
              <a:t>Modeled as adiabatic PFRs </a:t>
            </a:r>
            <a:endParaRPr/>
          </a:p>
        </p:txBody>
      </p:sp>
      <p:sp>
        <p:nvSpPr>
          <p:cNvPr id="235" name="Google Shape;235;p31"/>
          <p:cNvSpPr txBox="1"/>
          <p:nvPr/>
        </p:nvSpPr>
        <p:spPr>
          <a:xfrm>
            <a:off x="1459800" y="4592600"/>
            <a:ext cx="6224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Average"/>
                <a:ea typeface="Average"/>
                <a:cs typeface="Average"/>
                <a:sym typeface="Average"/>
              </a:rPr>
              <a:t>Seider, W. D.; Al, E. </a:t>
            </a:r>
            <a:r>
              <a:rPr i="1" lang="en" sz="1100">
                <a:solidFill>
                  <a:schemeClr val="dk1"/>
                </a:solidFill>
                <a:latin typeface="Average"/>
                <a:ea typeface="Average"/>
                <a:cs typeface="Average"/>
                <a:sym typeface="Average"/>
              </a:rPr>
              <a:t>Product and Process Design Principles : Synthesis, Analysis, and Evaluation</a:t>
            </a:r>
            <a:r>
              <a:rPr lang="en" sz="1100">
                <a:solidFill>
                  <a:schemeClr val="dk1"/>
                </a:solidFill>
                <a:latin typeface="Average"/>
                <a:ea typeface="Average"/>
                <a:cs typeface="Average"/>
                <a:sym typeface="Average"/>
              </a:rPr>
              <a:t>; 2019.</a:t>
            </a:r>
            <a:endParaRPr sz="1100">
              <a:solidFill>
                <a:schemeClr val="dk1"/>
              </a:solidFill>
              <a:latin typeface="Average"/>
              <a:ea typeface="Average"/>
              <a:cs typeface="Average"/>
              <a:sym typeface="Averag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Chemical Kinetics</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dk1"/>
                </a:solidFill>
              </a:rPr>
              <a:t>Rate of Reaction</a:t>
            </a:r>
            <a:endParaRPr>
              <a:solidFill>
                <a:schemeClr val="dk1"/>
              </a:solidFill>
            </a:endParaRPr>
          </a:p>
          <a:p>
            <a:pPr indent="0" lvl="0" marL="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Reactions progress from collisions of reactant molecules therefore the rate of reactants will be negative as they are consumed and the rate of products will be positive as they are produced</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The order of the reaction(0, 1st, 2nd) determines the relationship between the rate of the reaction and the concentration of the reactant/s.</a:t>
            </a:r>
            <a:endParaRPr>
              <a:solidFill>
                <a:schemeClr val="dk1"/>
              </a:solidFill>
            </a:endParaRPr>
          </a:p>
        </p:txBody>
      </p:sp>
      <p:pic>
        <p:nvPicPr>
          <p:cNvPr id="67" name="Google Shape;67;p14"/>
          <p:cNvPicPr preferRelativeResize="0"/>
          <p:nvPr/>
        </p:nvPicPr>
        <p:blipFill>
          <a:blip r:embed="rId3">
            <a:alphaModFix/>
          </a:blip>
          <a:stretch>
            <a:fillRect/>
          </a:stretch>
        </p:blipFill>
        <p:spPr>
          <a:xfrm>
            <a:off x="2081213" y="1152463"/>
            <a:ext cx="4981575" cy="771525"/>
          </a:xfrm>
          <a:prstGeom prst="rect">
            <a:avLst/>
          </a:prstGeom>
          <a:noFill/>
          <a:ln>
            <a:noFill/>
          </a:ln>
        </p:spPr>
      </p:pic>
      <p:sp>
        <p:nvSpPr>
          <p:cNvPr id="68" name="Google Shape;68;p14"/>
          <p:cNvSpPr txBox="1"/>
          <p:nvPr/>
        </p:nvSpPr>
        <p:spPr>
          <a:xfrm>
            <a:off x="311700" y="4673050"/>
            <a:ext cx="35643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Raghavan S. (2022). Lecture 1: Basics of Reaction Kinetics</a:t>
            </a:r>
            <a:endParaRPr sz="1100">
              <a:solidFill>
                <a:schemeClr val="dk1"/>
              </a:solidFill>
              <a:latin typeface="Average"/>
              <a:ea typeface="Average"/>
              <a:cs typeface="Average"/>
              <a:sym typeface="Average"/>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239" name="Shape 239"/>
        <p:cNvGrpSpPr/>
        <p:nvPr/>
      </p:nvGrpSpPr>
      <p:grpSpPr>
        <a:xfrm>
          <a:off x="0" y="0"/>
          <a:ext cx="0" cy="0"/>
          <a:chOff x="0" y="0"/>
          <a:chExt cx="0" cy="0"/>
        </a:xfrm>
      </p:grpSpPr>
      <p:sp>
        <p:nvSpPr>
          <p:cNvPr id="240" name="Google Shape;24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lang="en"/>
              <a:t>H</a:t>
            </a:r>
            <a:r>
              <a:rPr lang="en"/>
              <a:t>aber-Bosch Process </a:t>
            </a:r>
            <a:endParaRPr/>
          </a:p>
        </p:txBody>
      </p:sp>
      <p:sp>
        <p:nvSpPr>
          <p:cNvPr id="241" name="Google Shape;241;p32"/>
          <p:cNvSpPr txBox="1"/>
          <p:nvPr/>
        </p:nvSpPr>
        <p:spPr>
          <a:xfrm>
            <a:off x="484775" y="1856400"/>
            <a:ext cx="3961200" cy="24711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Developed in the 1910s by Fritz Haber and Carl Bosch </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Synthesizes ammonia from nitrogen and hydrogen gas</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Exothermic gas-phase reaction </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Revolutionized fertilizer production, increasing crop yields </a:t>
            </a:r>
            <a:endParaRPr sz="2000">
              <a:solidFill>
                <a:schemeClr val="dk1"/>
              </a:solidFill>
              <a:latin typeface="Average"/>
              <a:ea typeface="Average"/>
              <a:cs typeface="Average"/>
              <a:sym typeface="Average"/>
            </a:endParaRPr>
          </a:p>
        </p:txBody>
      </p:sp>
      <p:pic>
        <p:nvPicPr>
          <p:cNvPr descr="undefined" id="242" name="Google Shape;242;p32"/>
          <p:cNvPicPr preferRelativeResize="0"/>
          <p:nvPr/>
        </p:nvPicPr>
        <p:blipFill>
          <a:blip r:embed="rId3">
            <a:alphaModFix/>
          </a:blip>
          <a:stretch>
            <a:fillRect/>
          </a:stretch>
        </p:blipFill>
        <p:spPr>
          <a:xfrm>
            <a:off x="6968575" y="1135625"/>
            <a:ext cx="2040550" cy="2885908"/>
          </a:xfrm>
          <a:prstGeom prst="rect">
            <a:avLst/>
          </a:prstGeom>
          <a:noFill/>
          <a:ln>
            <a:noFill/>
          </a:ln>
        </p:spPr>
      </p:pic>
      <p:pic>
        <p:nvPicPr>
          <p:cNvPr descr="undefined" id="243" name="Google Shape;243;p32"/>
          <p:cNvPicPr preferRelativeResize="0"/>
          <p:nvPr/>
        </p:nvPicPr>
        <p:blipFill>
          <a:blip r:embed="rId4">
            <a:alphaModFix/>
          </a:blip>
          <a:stretch>
            <a:fillRect/>
          </a:stretch>
        </p:blipFill>
        <p:spPr>
          <a:xfrm>
            <a:off x="5003975" y="1137174"/>
            <a:ext cx="2040550" cy="2882825"/>
          </a:xfrm>
          <a:prstGeom prst="rect">
            <a:avLst/>
          </a:prstGeom>
          <a:noFill/>
          <a:ln>
            <a:noFill/>
          </a:ln>
        </p:spPr>
      </p:pic>
      <p:sp>
        <p:nvSpPr>
          <p:cNvPr id="244" name="Google Shape;244;p32"/>
          <p:cNvSpPr txBox="1"/>
          <p:nvPr/>
        </p:nvSpPr>
        <p:spPr>
          <a:xfrm>
            <a:off x="658175" y="1152363"/>
            <a:ext cx="37878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Average"/>
                <a:ea typeface="Average"/>
                <a:cs typeface="Average"/>
                <a:sym typeface="Average"/>
              </a:rPr>
              <a:t>N</a:t>
            </a:r>
            <a:r>
              <a:rPr b="1" baseline="-25000" lang="en" sz="2500">
                <a:solidFill>
                  <a:schemeClr val="dk1"/>
                </a:solidFill>
                <a:latin typeface="Average"/>
                <a:ea typeface="Average"/>
                <a:cs typeface="Average"/>
                <a:sym typeface="Average"/>
              </a:rPr>
              <a:t>2</a:t>
            </a:r>
            <a:r>
              <a:rPr b="1" lang="en" sz="2500">
                <a:solidFill>
                  <a:schemeClr val="dk1"/>
                </a:solidFill>
                <a:latin typeface="Average"/>
                <a:ea typeface="Average"/>
                <a:cs typeface="Average"/>
                <a:sym typeface="Average"/>
              </a:rPr>
              <a:t> + 3H</a:t>
            </a:r>
            <a:r>
              <a:rPr b="1" baseline="-25000" lang="en" sz="2500">
                <a:solidFill>
                  <a:schemeClr val="dk1"/>
                </a:solidFill>
                <a:latin typeface="Average"/>
                <a:ea typeface="Average"/>
                <a:cs typeface="Average"/>
                <a:sym typeface="Average"/>
              </a:rPr>
              <a:t>2</a:t>
            </a:r>
            <a:r>
              <a:rPr b="1" lang="en" sz="2500">
                <a:solidFill>
                  <a:schemeClr val="dk1"/>
                </a:solidFill>
                <a:latin typeface="Average"/>
                <a:ea typeface="Average"/>
                <a:cs typeface="Average"/>
                <a:sym typeface="Average"/>
              </a:rPr>
              <a:t> ⇋ 2NH</a:t>
            </a:r>
            <a:r>
              <a:rPr b="1" baseline="-25000" lang="en" sz="2500">
                <a:solidFill>
                  <a:schemeClr val="dk1"/>
                </a:solidFill>
                <a:latin typeface="Average"/>
                <a:ea typeface="Average"/>
                <a:cs typeface="Average"/>
                <a:sym typeface="Average"/>
              </a:rPr>
              <a:t>3</a:t>
            </a:r>
            <a:r>
              <a:rPr b="1" lang="en" sz="2500">
                <a:solidFill>
                  <a:schemeClr val="dk1"/>
                </a:solidFill>
                <a:latin typeface="Average"/>
                <a:ea typeface="Average"/>
                <a:cs typeface="Average"/>
                <a:sym typeface="Average"/>
              </a:rPr>
              <a:t> + heat</a:t>
            </a:r>
            <a:endParaRPr b="1" sz="2500">
              <a:solidFill>
                <a:schemeClr val="dk1"/>
              </a:solidFill>
              <a:latin typeface="Average"/>
              <a:ea typeface="Average"/>
              <a:cs typeface="Average"/>
              <a:sym typeface="Average"/>
            </a:endParaRPr>
          </a:p>
        </p:txBody>
      </p:sp>
      <p:sp>
        <p:nvSpPr>
          <p:cNvPr id="245" name="Google Shape;245;p32"/>
          <p:cNvSpPr txBox="1"/>
          <p:nvPr/>
        </p:nvSpPr>
        <p:spPr>
          <a:xfrm>
            <a:off x="5003975" y="3961100"/>
            <a:ext cx="3156900" cy="15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verage"/>
                <a:ea typeface="Average"/>
                <a:cs typeface="Average"/>
                <a:sym typeface="Average"/>
              </a:rPr>
              <a:t>Wikipedia</a:t>
            </a:r>
            <a:endParaRPr sz="1200">
              <a:solidFill>
                <a:schemeClr val="dk1"/>
              </a:solidFill>
              <a:latin typeface="Average"/>
              <a:ea typeface="Average"/>
              <a:cs typeface="Average"/>
              <a:sym typeface="Average"/>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249" name="Shape 249"/>
        <p:cNvGrpSpPr/>
        <p:nvPr/>
      </p:nvGrpSpPr>
      <p:grpSpPr>
        <a:xfrm>
          <a:off x="0" y="0"/>
          <a:ext cx="0" cy="0"/>
          <a:chOff x="0" y="0"/>
          <a:chExt cx="0" cy="0"/>
        </a:xfrm>
      </p:grpSpPr>
      <p:sp>
        <p:nvSpPr>
          <p:cNvPr id="250" name="Google Shape;250;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lang="en"/>
              <a:t>Haber-Bosch: Typical Process Conditions</a:t>
            </a:r>
            <a:endParaRPr/>
          </a:p>
        </p:txBody>
      </p:sp>
      <p:pic>
        <p:nvPicPr>
          <p:cNvPr id="251" name="Google Shape;251;p33"/>
          <p:cNvPicPr preferRelativeResize="0"/>
          <p:nvPr/>
        </p:nvPicPr>
        <p:blipFill>
          <a:blip r:embed="rId3">
            <a:alphaModFix/>
          </a:blip>
          <a:stretch>
            <a:fillRect/>
          </a:stretch>
        </p:blipFill>
        <p:spPr>
          <a:xfrm>
            <a:off x="479925" y="1252900"/>
            <a:ext cx="4682875" cy="3216650"/>
          </a:xfrm>
          <a:prstGeom prst="rect">
            <a:avLst/>
          </a:prstGeom>
          <a:noFill/>
          <a:ln>
            <a:noFill/>
          </a:ln>
        </p:spPr>
      </p:pic>
      <p:sp>
        <p:nvSpPr>
          <p:cNvPr id="252" name="Google Shape;252;p33"/>
          <p:cNvSpPr txBox="1"/>
          <p:nvPr/>
        </p:nvSpPr>
        <p:spPr>
          <a:xfrm>
            <a:off x="5545525" y="1590575"/>
            <a:ext cx="3204300" cy="25413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Uses a </a:t>
            </a:r>
            <a:r>
              <a:rPr b="1" lang="en" sz="2000">
                <a:solidFill>
                  <a:schemeClr val="dk1"/>
                </a:solidFill>
                <a:latin typeface="Average"/>
                <a:ea typeface="Average"/>
                <a:cs typeface="Average"/>
                <a:sym typeface="Average"/>
              </a:rPr>
              <a:t>catalyst</a:t>
            </a:r>
            <a:r>
              <a:rPr lang="en" sz="2000">
                <a:solidFill>
                  <a:schemeClr val="dk1"/>
                </a:solidFill>
                <a:latin typeface="Average"/>
                <a:ea typeface="Average"/>
                <a:cs typeface="Average"/>
                <a:sym typeface="Average"/>
              </a:rPr>
              <a:t> consisting primarily of iron oxide (Fe</a:t>
            </a:r>
            <a:r>
              <a:rPr baseline="-25000" lang="en" sz="2000">
                <a:solidFill>
                  <a:schemeClr val="dk1"/>
                </a:solidFill>
                <a:latin typeface="Average"/>
                <a:ea typeface="Average"/>
                <a:cs typeface="Average"/>
                <a:sym typeface="Average"/>
              </a:rPr>
              <a:t>3</a:t>
            </a:r>
            <a:r>
              <a:rPr lang="en" sz="2000">
                <a:solidFill>
                  <a:schemeClr val="dk1"/>
                </a:solidFill>
                <a:latin typeface="Average"/>
                <a:ea typeface="Average"/>
                <a:cs typeface="Average"/>
                <a:sym typeface="Average"/>
              </a:rPr>
              <a:t>O</a:t>
            </a:r>
            <a:r>
              <a:rPr baseline="-25000" lang="en" sz="2000">
                <a:solidFill>
                  <a:schemeClr val="dk1"/>
                </a:solidFill>
                <a:latin typeface="Average"/>
                <a:ea typeface="Average"/>
                <a:cs typeface="Average"/>
                <a:sym typeface="Average"/>
              </a:rPr>
              <a:t>4</a:t>
            </a:r>
            <a:r>
              <a:rPr lang="en" sz="2000">
                <a:solidFill>
                  <a:schemeClr val="dk1"/>
                </a:solidFill>
                <a:latin typeface="Average"/>
                <a:ea typeface="Average"/>
                <a:cs typeface="Average"/>
                <a:sym typeface="Average"/>
              </a:rPr>
              <a:t>) with KOH, Al</a:t>
            </a:r>
            <a:r>
              <a:rPr baseline="-25000" lang="en" sz="2000">
                <a:solidFill>
                  <a:schemeClr val="dk1"/>
                </a:solidFill>
                <a:latin typeface="Average"/>
                <a:ea typeface="Average"/>
                <a:cs typeface="Average"/>
                <a:sym typeface="Average"/>
              </a:rPr>
              <a:t>2</a:t>
            </a:r>
            <a:r>
              <a:rPr lang="en" sz="2000">
                <a:solidFill>
                  <a:schemeClr val="dk1"/>
                </a:solidFill>
                <a:latin typeface="Average"/>
                <a:ea typeface="Average"/>
                <a:cs typeface="Average"/>
                <a:sym typeface="Average"/>
              </a:rPr>
              <a:t>O</a:t>
            </a:r>
            <a:r>
              <a:rPr baseline="-25000" lang="en" sz="2000">
                <a:solidFill>
                  <a:schemeClr val="dk1"/>
                </a:solidFill>
                <a:latin typeface="Average"/>
                <a:ea typeface="Average"/>
                <a:cs typeface="Average"/>
                <a:sym typeface="Average"/>
              </a:rPr>
              <a:t>3</a:t>
            </a:r>
            <a:r>
              <a:rPr lang="en" sz="2000">
                <a:solidFill>
                  <a:schemeClr val="dk1"/>
                </a:solidFill>
                <a:latin typeface="Average"/>
                <a:ea typeface="Average"/>
                <a:cs typeface="Average"/>
                <a:sym typeface="Average"/>
              </a:rPr>
              <a:t>, and SiO</a:t>
            </a:r>
            <a:r>
              <a:rPr baseline="-25000" lang="en" sz="2000">
                <a:solidFill>
                  <a:schemeClr val="dk1"/>
                </a:solidFill>
                <a:latin typeface="Average"/>
                <a:ea typeface="Average"/>
                <a:cs typeface="Average"/>
                <a:sym typeface="Average"/>
              </a:rPr>
              <a:t>2</a:t>
            </a:r>
            <a:r>
              <a:rPr lang="en" sz="2000">
                <a:solidFill>
                  <a:schemeClr val="dk1"/>
                </a:solidFill>
                <a:latin typeface="Average"/>
                <a:ea typeface="Average"/>
                <a:cs typeface="Average"/>
                <a:sym typeface="Average"/>
              </a:rPr>
              <a:t>. </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400-500°C</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150-250 bar </a:t>
            </a:r>
            <a:endParaRPr sz="2000">
              <a:solidFill>
                <a:schemeClr val="dk1"/>
              </a:solidFill>
              <a:latin typeface="Average"/>
              <a:ea typeface="Average"/>
              <a:cs typeface="Average"/>
              <a:sym typeface="Average"/>
            </a:endParaRPr>
          </a:p>
        </p:txBody>
      </p:sp>
      <p:sp>
        <p:nvSpPr>
          <p:cNvPr id="253" name="Google Shape;253;p33"/>
          <p:cNvSpPr txBox="1"/>
          <p:nvPr/>
        </p:nvSpPr>
        <p:spPr>
          <a:xfrm>
            <a:off x="479925" y="4469550"/>
            <a:ext cx="6047700" cy="44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800">
                <a:solidFill>
                  <a:schemeClr val="dk1"/>
                </a:solidFill>
                <a:latin typeface="Average"/>
                <a:ea typeface="Average"/>
                <a:cs typeface="Average"/>
                <a:sym typeface="Average"/>
              </a:rPr>
              <a:t>Moore, J., Zhou, J., &amp; Garand, E. (n.d.). </a:t>
            </a:r>
            <a:r>
              <a:rPr i="1" lang="en" sz="800">
                <a:solidFill>
                  <a:schemeClr val="dk1"/>
                </a:solidFill>
                <a:latin typeface="Average"/>
                <a:ea typeface="Average"/>
                <a:cs typeface="Average"/>
                <a:sym typeface="Average"/>
              </a:rPr>
              <a:t>D37.5 Haber-Bosch process</a:t>
            </a:r>
            <a:r>
              <a:rPr lang="en" sz="800">
                <a:solidFill>
                  <a:schemeClr val="dk1"/>
                </a:solidFill>
                <a:latin typeface="Average"/>
                <a:ea typeface="Average"/>
                <a:cs typeface="Average"/>
                <a:sym typeface="Average"/>
              </a:rPr>
              <a:t>. Chemistry 109 Fall 2021. https://wisc.pb.unizin.org/chem109fall2021ver02/chapter/haber-bosch-process/ </a:t>
            </a:r>
            <a:endParaRPr sz="800">
              <a:solidFill>
                <a:schemeClr val="dk1"/>
              </a:solidFill>
              <a:latin typeface="Average"/>
              <a:ea typeface="Average"/>
              <a:cs typeface="Average"/>
              <a:sym typeface="Average"/>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257" name="Shape 257"/>
        <p:cNvGrpSpPr/>
        <p:nvPr/>
      </p:nvGrpSpPr>
      <p:grpSpPr>
        <a:xfrm>
          <a:off x="0" y="0"/>
          <a:ext cx="0" cy="0"/>
          <a:chOff x="0" y="0"/>
          <a:chExt cx="0" cy="0"/>
        </a:xfrm>
      </p:grpSpPr>
      <p:sp>
        <p:nvSpPr>
          <p:cNvPr id="258" name="Google Shape;258;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lang="en"/>
              <a:t>Modeling </a:t>
            </a:r>
            <a:r>
              <a:rPr lang="en"/>
              <a:t>Haber-Bosch Kinetics</a:t>
            </a:r>
            <a:endParaRPr/>
          </a:p>
        </p:txBody>
      </p:sp>
      <p:pic>
        <p:nvPicPr>
          <p:cNvPr id="259" name="Google Shape;259;p34"/>
          <p:cNvPicPr preferRelativeResize="0"/>
          <p:nvPr/>
        </p:nvPicPr>
        <p:blipFill>
          <a:blip r:embed="rId3">
            <a:alphaModFix/>
          </a:blip>
          <a:stretch>
            <a:fillRect/>
          </a:stretch>
        </p:blipFill>
        <p:spPr>
          <a:xfrm>
            <a:off x="373775" y="2482063"/>
            <a:ext cx="8396451" cy="1096325"/>
          </a:xfrm>
          <a:prstGeom prst="rect">
            <a:avLst/>
          </a:prstGeom>
          <a:noFill/>
          <a:ln>
            <a:noFill/>
          </a:ln>
        </p:spPr>
      </p:pic>
      <p:pic>
        <p:nvPicPr>
          <p:cNvPr id="260" name="Google Shape;260;p34"/>
          <p:cNvPicPr preferRelativeResize="0"/>
          <p:nvPr/>
        </p:nvPicPr>
        <p:blipFill>
          <a:blip r:embed="rId4">
            <a:alphaModFix/>
          </a:blip>
          <a:stretch>
            <a:fillRect/>
          </a:stretch>
        </p:blipFill>
        <p:spPr>
          <a:xfrm>
            <a:off x="2857500" y="1223688"/>
            <a:ext cx="3429000" cy="781050"/>
          </a:xfrm>
          <a:prstGeom prst="rect">
            <a:avLst/>
          </a:prstGeom>
          <a:noFill/>
          <a:ln>
            <a:noFill/>
          </a:ln>
        </p:spPr>
      </p:pic>
      <p:sp>
        <p:nvSpPr>
          <p:cNvPr id="261" name="Google Shape;261;p34"/>
          <p:cNvSpPr txBox="1"/>
          <p:nvPr/>
        </p:nvSpPr>
        <p:spPr>
          <a:xfrm>
            <a:off x="1875000" y="3866500"/>
            <a:ext cx="5394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Average"/>
                <a:ea typeface="Average"/>
                <a:cs typeface="Average"/>
                <a:sym typeface="Average"/>
              </a:rPr>
              <a:t>Where r</a:t>
            </a:r>
            <a:r>
              <a:rPr baseline="-25000" lang="en" sz="2000">
                <a:solidFill>
                  <a:schemeClr val="dk1"/>
                </a:solidFill>
                <a:latin typeface="Average"/>
                <a:ea typeface="Average"/>
                <a:cs typeface="Average"/>
                <a:sym typeface="Average"/>
              </a:rPr>
              <a:t>N2</a:t>
            </a:r>
            <a:r>
              <a:rPr lang="en" sz="2000">
                <a:solidFill>
                  <a:schemeClr val="dk1"/>
                </a:solidFill>
                <a:latin typeface="Average"/>
                <a:ea typeface="Average"/>
                <a:cs typeface="Average"/>
                <a:sym typeface="Average"/>
              </a:rPr>
              <a:t> has units of mol NH</a:t>
            </a:r>
            <a:r>
              <a:rPr baseline="-25000" lang="en" sz="2000">
                <a:solidFill>
                  <a:schemeClr val="dk1"/>
                </a:solidFill>
                <a:latin typeface="Average"/>
                <a:ea typeface="Average"/>
                <a:cs typeface="Average"/>
                <a:sym typeface="Average"/>
              </a:rPr>
              <a:t>3</a:t>
            </a:r>
            <a:r>
              <a:rPr lang="en" sz="2000">
                <a:solidFill>
                  <a:schemeClr val="dk1"/>
                </a:solidFill>
                <a:latin typeface="Average"/>
                <a:ea typeface="Average"/>
                <a:cs typeface="Average"/>
                <a:sym typeface="Average"/>
              </a:rPr>
              <a:t>/(</a:t>
            </a:r>
            <a:r>
              <a:rPr b="1" lang="en" sz="2000">
                <a:solidFill>
                  <a:schemeClr val="dk1"/>
                </a:solidFill>
                <a:latin typeface="Average"/>
                <a:ea typeface="Average"/>
                <a:cs typeface="Average"/>
                <a:sym typeface="Average"/>
              </a:rPr>
              <a:t>m</a:t>
            </a:r>
            <a:r>
              <a:rPr b="1" baseline="30000" lang="en" sz="2000">
                <a:solidFill>
                  <a:schemeClr val="dk1"/>
                </a:solidFill>
                <a:latin typeface="Average"/>
                <a:ea typeface="Average"/>
                <a:cs typeface="Average"/>
                <a:sym typeface="Average"/>
              </a:rPr>
              <a:t>3</a:t>
            </a:r>
            <a:r>
              <a:rPr b="1" lang="en" sz="2000">
                <a:solidFill>
                  <a:schemeClr val="dk1"/>
                </a:solidFill>
                <a:latin typeface="Average"/>
                <a:ea typeface="Average"/>
                <a:cs typeface="Average"/>
                <a:sym typeface="Average"/>
              </a:rPr>
              <a:t> catalyst</a:t>
            </a:r>
            <a:r>
              <a:rPr lang="en" sz="2000">
                <a:solidFill>
                  <a:schemeClr val="dk1"/>
                </a:solidFill>
                <a:latin typeface="Average"/>
                <a:ea typeface="Average"/>
                <a:cs typeface="Average"/>
                <a:sym typeface="Average"/>
              </a:rPr>
              <a:t>・</a:t>
            </a:r>
            <a:r>
              <a:rPr lang="en" sz="2000">
                <a:solidFill>
                  <a:schemeClr val="dk1"/>
                </a:solidFill>
                <a:latin typeface="Average"/>
                <a:ea typeface="Average"/>
                <a:cs typeface="Average"/>
                <a:sym typeface="Average"/>
              </a:rPr>
              <a:t>s)</a:t>
            </a:r>
            <a:endParaRPr sz="2000">
              <a:solidFill>
                <a:schemeClr val="dk1"/>
              </a:solidFill>
              <a:latin typeface="Average"/>
              <a:ea typeface="Average"/>
              <a:cs typeface="Average"/>
              <a:sym typeface="Average"/>
            </a:endParaRPr>
          </a:p>
        </p:txBody>
      </p:sp>
      <p:sp>
        <p:nvSpPr>
          <p:cNvPr id="262" name="Google Shape;262;p34"/>
          <p:cNvSpPr txBox="1"/>
          <p:nvPr/>
        </p:nvSpPr>
        <p:spPr>
          <a:xfrm>
            <a:off x="1459800" y="4611900"/>
            <a:ext cx="6224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Average"/>
                <a:ea typeface="Average"/>
                <a:cs typeface="Average"/>
                <a:sym typeface="Average"/>
              </a:rPr>
              <a:t>Seider, W. D.; Al, E. </a:t>
            </a:r>
            <a:r>
              <a:rPr i="1" lang="en" sz="1100">
                <a:solidFill>
                  <a:schemeClr val="dk1"/>
                </a:solidFill>
                <a:latin typeface="Average"/>
                <a:ea typeface="Average"/>
                <a:cs typeface="Average"/>
                <a:sym typeface="Average"/>
              </a:rPr>
              <a:t>Product and Process Design Principles : Synthesis, Analysis, and Evaluation</a:t>
            </a:r>
            <a:r>
              <a:rPr lang="en" sz="1100">
                <a:solidFill>
                  <a:schemeClr val="dk1"/>
                </a:solidFill>
                <a:latin typeface="Average"/>
                <a:ea typeface="Average"/>
                <a:cs typeface="Average"/>
                <a:sym typeface="Average"/>
              </a:rPr>
              <a:t>; 2019.</a:t>
            </a:r>
            <a:endParaRPr sz="1100">
              <a:solidFill>
                <a:schemeClr val="dk1"/>
              </a:solidFill>
              <a:latin typeface="Average"/>
              <a:ea typeface="Average"/>
              <a:cs typeface="Average"/>
              <a:sym typeface="Average"/>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266" name="Shape 266"/>
        <p:cNvGrpSpPr/>
        <p:nvPr/>
      </p:nvGrpSpPr>
      <p:grpSpPr>
        <a:xfrm>
          <a:off x="0" y="0"/>
          <a:ext cx="0" cy="0"/>
          <a:chOff x="0" y="0"/>
          <a:chExt cx="0" cy="0"/>
        </a:xfrm>
      </p:grpSpPr>
      <p:sp>
        <p:nvSpPr>
          <p:cNvPr id="267" name="Google Shape;267;p35"/>
          <p:cNvSpPr txBox="1"/>
          <p:nvPr>
            <p:ph type="title"/>
          </p:nvPr>
        </p:nvSpPr>
        <p:spPr>
          <a:xfrm>
            <a:off x="311700" y="351050"/>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lang="en"/>
              <a:t>Non-Aspen Simulation of Haber-Bosch </a:t>
            </a:r>
            <a:endParaRPr/>
          </a:p>
        </p:txBody>
      </p:sp>
      <p:sp>
        <p:nvSpPr>
          <p:cNvPr id="268" name="Google Shape;268;p35"/>
          <p:cNvSpPr txBox="1"/>
          <p:nvPr/>
        </p:nvSpPr>
        <p:spPr>
          <a:xfrm>
            <a:off x="437000" y="981400"/>
            <a:ext cx="7962600" cy="109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Average"/>
                <a:ea typeface="Average"/>
                <a:cs typeface="Average"/>
                <a:sym typeface="Average"/>
              </a:rPr>
              <a:t>The Haber-Bosch process can be simulated in MATLAB, Mathcad, and other computational softwares using the reactor design equations and kinetics outlined above. </a:t>
            </a:r>
            <a:endParaRPr sz="2000">
              <a:solidFill>
                <a:schemeClr val="dk1"/>
              </a:solidFill>
              <a:latin typeface="Average"/>
              <a:ea typeface="Average"/>
              <a:cs typeface="Average"/>
              <a:sym typeface="Average"/>
            </a:endParaRPr>
          </a:p>
        </p:txBody>
      </p:sp>
      <p:sp>
        <p:nvSpPr>
          <p:cNvPr id="269" name="Google Shape;269;p35"/>
          <p:cNvSpPr txBox="1"/>
          <p:nvPr/>
        </p:nvSpPr>
        <p:spPr>
          <a:xfrm>
            <a:off x="437000" y="2138850"/>
            <a:ext cx="8383800" cy="27327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Average"/>
              <a:buAutoNum type="arabicPeriod"/>
            </a:pPr>
            <a:r>
              <a:rPr lang="en" sz="2000">
                <a:solidFill>
                  <a:schemeClr val="dk1"/>
                </a:solidFill>
                <a:latin typeface="Average"/>
                <a:ea typeface="Average"/>
                <a:cs typeface="Average"/>
                <a:sym typeface="Average"/>
              </a:rPr>
              <a:t>Multiply the rate equation on slide 21 by m</a:t>
            </a:r>
            <a:r>
              <a:rPr baseline="30000" lang="en" sz="2100">
                <a:solidFill>
                  <a:schemeClr val="dk1"/>
                </a:solidFill>
                <a:latin typeface="Average"/>
                <a:ea typeface="Average"/>
                <a:cs typeface="Average"/>
                <a:sym typeface="Average"/>
              </a:rPr>
              <a:t>3</a:t>
            </a:r>
            <a:r>
              <a:rPr lang="en" sz="2100">
                <a:solidFill>
                  <a:schemeClr val="dk1"/>
                </a:solidFill>
                <a:latin typeface="Average"/>
                <a:ea typeface="Average"/>
                <a:cs typeface="Average"/>
                <a:sym typeface="Average"/>
              </a:rPr>
              <a:t> catalyst in your reactor to convert it to SI units </a:t>
            </a:r>
            <a:endParaRPr sz="2100">
              <a:solidFill>
                <a:schemeClr val="dk1"/>
              </a:solidFill>
              <a:latin typeface="Average"/>
              <a:ea typeface="Average"/>
              <a:cs typeface="Average"/>
              <a:sym typeface="Average"/>
            </a:endParaRPr>
          </a:p>
          <a:p>
            <a:pPr indent="-361950" lvl="0" marL="457200" rtl="0" algn="l">
              <a:spcBef>
                <a:spcPts val="0"/>
              </a:spcBef>
              <a:spcAft>
                <a:spcPts val="0"/>
              </a:spcAft>
              <a:buClr>
                <a:schemeClr val="dk1"/>
              </a:buClr>
              <a:buSzPts val="2100"/>
              <a:buFont typeface="Average"/>
              <a:buAutoNum type="arabicPeriod"/>
            </a:pPr>
            <a:r>
              <a:rPr lang="en" sz="2100">
                <a:solidFill>
                  <a:schemeClr val="dk1"/>
                </a:solidFill>
                <a:latin typeface="Average"/>
                <a:ea typeface="Average"/>
                <a:cs typeface="Average"/>
                <a:sym typeface="Average"/>
              </a:rPr>
              <a:t>Substitute rate law into a reactor design equation, yielding dC</a:t>
            </a:r>
            <a:r>
              <a:rPr baseline="-25000" lang="en" sz="2100">
                <a:solidFill>
                  <a:schemeClr val="dk1"/>
                </a:solidFill>
                <a:latin typeface="Average"/>
                <a:ea typeface="Average"/>
                <a:cs typeface="Average"/>
                <a:sym typeface="Average"/>
              </a:rPr>
              <a:t>A</a:t>
            </a:r>
            <a:r>
              <a:rPr lang="en" sz="2100">
                <a:solidFill>
                  <a:schemeClr val="dk1"/>
                </a:solidFill>
                <a:latin typeface="Average"/>
                <a:ea typeface="Average"/>
                <a:cs typeface="Average"/>
                <a:sym typeface="Average"/>
              </a:rPr>
              <a:t>/dt</a:t>
            </a:r>
            <a:endParaRPr sz="2100">
              <a:solidFill>
                <a:schemeClr val="dk1"/>
              </a:solidFill>
              <a:latin typeface="Average"/>
              <a:ea typeface="Average"/>
              <a:cs typeface="Average"/>
              <a:sym typeface="Average"/>
            </a:endParaRPr>
          </a:p>
          <a:p>
            <a:pPr indent="-361950" lvl="0" marL="457200" rtl="0" algn="l">
              <a:spcBef>
                <a:spcPts val="0"/>
              </a:spcBef>
              <a:spcAft>
                <a:spcPts val="0"/>
              </a:spcAft>
              <a:buClr>
                <a:schemeClr val="dk1"/>
              </a:buClr>
              <a:buSzPts val="2100"/>
              <a:buFont typeface="Average"/>
              <a:buAutoNum type="arabicPeriod"/>
            </a:pPr>
            <a:r>
              <a:rPr lang="en" sz="2100">
                <a:solidFill>
                  <a:schemeClr val="dk1"/>
                </a:solidFill>
                <a:latin typeface="Average"/>
                <a:ea typeface="Average"/>
                <a:cs typeface="Average"/>
                <a:sym typeface="Average"/>
              </a:rPr>
              <a:t>Include energy balances (dT/dt) or </a:t>
            </a:r>
            <a:r>
              <a:rPr lang="en" sz="2100">
                <a:solidFill>
                  <a:schemeClr val="dk1"/>
                </a:solidFill>
                <a:latin typeface="Average"/>
                <a:ea typeface="Average"/>
                <a:cs typeface="Average"/>
                <a:sym typeface="Average"/>
              </a:rPr>
              <a:t>assume</a:t>
            </a:r>
            <a:r>
              <a:rPr lang="en" sz="2100">
                <a:solidFill>
                  <a:schemeClr val="dk1"/>
                </a:solidFill>
                <a:latin typeface="Average"/>
                <a:ea typeface="Average"/>
                <a:cs typeface="Average"/>
                <a:sym typeface="Average"/>
              </a:rPr>
              <a:t> isothermal operation</a:t>
            </a:r>
            <a:endParaRPr sz="2100">
              <a:solidFill>
                <a:schemeClr val="dk1"/>
              </a:solidFill>
              <a:latin typeface="Average"/>
              <a:ea typeface="Average"/>
              <a:cs typeface="Average"/>
              <a:sym typeface="Average"/>
            </a:endParaRPr>
          </a:p>
          <a:p>
            <a:pPr indent="-361950" lvl="0" marL="457200" rtl="0" algn="l">
              <a:spcBef>
                <a:spcPts val="0"/>
              </a:spcBef>
              <a:spcAft>
                <a:spcPts val="0"/>
              </a:spcAft>
              <a:buClr>
                <a:schemeClr val="dk1"/>
              </a:buClr>
              <a:buSzPts val="2100"/>
              <a:buFont typeface="Average"/>
              <a:buAutoNum type="arabicPeriod"/>
            </a:pPr>
            <a:r>
              <a:rPr lang="en" sz="2100">
                <a:solidFill>
                  <a:schemeClr val="dk1"/>
                </a:solidFill>
                <a:latin typeface="Average"/>
                <a:ea typeface="Average"/>
                <a:cs typeface="Average"/>
                <a:sym typeface="Average"/>
              </a:rPr>
              <a:t>Specify pressures, </a:t>
            </a:r>
            <a:r>
              <a:rPr lang="en" sz="2100">
                <a:solidFill>
                  <a:schemeClr val="dk1"/>
                </a:solidFill>
                <a:latin typeface="Average"/>
                <a:ea typeface="Average"/>
                <a:cs typeface="Average"/>
                <a:sym typeface="Average"/>
              </a:rPr>
              <a:t>initial</a:t>
            </a:r>
            <a:r>
              <a:rPr lang="en" sz="2100">
                <a:solidFill>
                  <a:schemeClr val="dk1"/>
                </a:solidFill>
                <a:latin typeface="Average"/>
                <a:ea typeface="Average"/>
                <a:cs typeface="Average"/>
                <a:sym typeface="Average"/>
              </a:rPr>
              <a:t> </a:t>
            </a:r>
            <a:r>
              <a:rPr lang="en" sz="2100">
                <a:solidFill>
                  <a:schemeClr val="dk1"/>
                </a:solidFill>
                <a:latin typeface="Average"/>
                <a:ea typeface="Average"/>
                <a:cs typeface="Average"/>
                <a:sym typeface="Average"/>
              </a:rPr>
              <a:t>concentrations</a:t>
            </a:r>
            <a:r>
              <a:rPr lang="en" sz="2100">
                <a:solidFill>
                  <a:schemeClr val="dk1"/>
                </a:solidFill>
                <a:latin typeface="Average"/>
                <a:ea typeface="Average"/>
                <a:cs typeface="Average"/>
                <a:sym typeface="Average"/>
              </a:rPr>
              <a:t>, and temperatures as needed</a:t>
            </a:r>
            <a:endParaRPr sz="2100">
              <a:solidFill>
                <a:schemeClr val="dk1"/>
              </a:solidFill>
              <a:latin typeface="Average"/>
              <a:ea typeface="Average"/>
              <a:cs typeface="Average"/>
              <a:sym typeface="Average"/>
            </a:endParaRPr>
          </a:p>
          <a:p>
            <a:pPr indent="-361950" lvl="0" marL="457200" rtl="0" algn="l">
              <a:spcBef>
                <a:spcPts val="0"/>
              </a:spcBef>
              <a:spcAft>
                <a:spcPts val="0"/>
              </a:spcAft>
              <a:buClr>
                <a:schemeClr val="dk1"/>
              </a:buClr>
              <a:buSzPts val="2100"/>
              <a:buFont typeface="Average"/>
              <a:buAutoNum type="arabicPeriod"/>
            </a:pPr>
            <a:r>
              <a:rPr lang="en" sz="2100">
                <a:solidFill>
                  <a:schemeClr val="dk1"/>
                </a:solidFill>
                <a:latin typeface="Average"/>
                <a:ea typeface="Average"/>
                <a:cs typeface="Average"/>
                <a:sym typeface="Average"/>
              </a:rPr>
              <a:t>Integrate. In MATLAB, the integral of dydx = </a:t>
            </a:r>
            <a:endParaRPr sz="2100">
              <a:solidFill>
                <a:schemeClr val="dk1"/>
              </a:solidFill>
              <a:latin typeface="Average"/>
              <a:ea typeface="Average"/>
              <a:cs typeface="Average"/>
              <a:sym typeface="Average"/>
            </a:endParaRPr>
          </a:p>
          <a:p>
            <a:pPr indent="-361950" lvl="1" marL="914400" rtl="0" algn="l">
              <a:spcBef>
                <a:spcPts val="0"/>
              </a:spcBef>
              <a:spcAft>
                <a:spcPts val="0"/>
              </a:spcAft>
              <a:buClr>
                <a:schemeClr val="dk1"/>
              </a:buClr>
              <a:buSzPts val="2100"/>
              <a:buFont typeface="Average"/>
              <a:buAutoNum type="alphaLcPeriod"/>
            </a:pPr>
            <a:r>
              <a:rPr lang="en" sz="2100">
                <a:solidFill>
                  <a:schemeClr val="dk1"/>
                </a:solidFill>
                <a:latin typeface="Average"/>
                <a:ea typeface="Average"/>
                <a:cs typeface="Average"/>
                <a:sym typeface="Average"/>
              </a:rPr>
              <a:t>[x, y] = ode45(dydx equation, range of integration, initial </a:t>
            </a:r>
            <a:r>
              <a:rPr lang="en" sz="2100">
                <a:solidFill>
                  <a:schemeClr val="dk1"/>
                </a:solidFill>
                <a:latin typeface="Average"/>
                <a:ea typeface="Average"/>
                <a:cs typeface="Average"/>
                <a:sym typeface="Average"/>
              </a:rPr>
              <a:t>values)</a:t>
            </a:r>
            <a:endParaRPr sz="2100">
              <a:solidFill>
                <a:schemeClr val="dk1"/>
              </a:solidFill>
              <a:latin typeface="Average"/>
              <a:ea typeface="Average"/>
              <a:cs typeface="Average"/>
              <a:sym typeface="Average"/>
            </a:endParaRPr>
          </a:p>
        </p:txBody>
      </p:sp>
      <p:sp>
        <p:nvSpPr>
          <p:cNvPr id="270" name="Google Shape;270;p35"/>
          <p:cNvSpPr txBox="1"/>
          <p:nvPr/>
        </p:nvSpPr>
        <p:spPr>
          <a:xfrm>
            <a:off x="1459800" y="4660150"/>
            <a:ext cx="6224400" cy="35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100">
                <a:solidFill>
                  <a:schemeClr val="dk1"/>
                </a:solidFill>
                <a:latin typeface="Average"/>
                <a:ea typeface="Average"/>
                <a:cs typeface="Average"/>
                <a:sym typeface="Average"/>
              </a:rPr>
              <a:t>Wang, N. </a:t>
            </a:r>
            <a:r>
              <a:rPr i="1" lang="en" sz="1100">
                <a:solidFill>
                  <a:schemeClr val="dk1"/>
                </a:solidFill>
                <a:latin typeface="Average"/>
                <a:ea typeface="Average"/>
                <a:cs typeface="Average"/>
                <a:sym typeface="Average"/>
              </a:rPr>
              <a:t>Ammonia Synthesis via Haber-Bosch Process. </a:t>
            </a:r>
            <a:r>
              <a:rPr lang="en" sz="1100">
                <a:solidFill>
                  <a:schemeClr val="dk1"/>
                </a:solidFill>
                <a:latin typeface="Average"/>
                <a:ea typeface="Average"/>
                <a:cs typeface="Average"/>
                <a:sym typeface="Average"/>
              </a:rPr>
              <a:t>CHBE446 Course Website</a:t>
            </a:r>
            <a:endParaRPr sz="1100">
              <a:solidFill>
                <a:schemeClr val="dk1"/>
              </a:solidFill>
              <a:latin typeface="Average"/>
              <a:ea typeface="Average"/>
              <a:cs typeface="Average"/>
              <a:sym typeface="Averag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274" name="Shape 274"/>
        <p:cNvGrpSpPr/>
        <p:nvPr/>
      </p:nvGrpSpPr>
      <p:grpSpPr>
        <a:xfrm>
          <a:off x="0" y="0"/>
          <a:ext cx="0" cy="0"/>
          <a:chOff x="0" y="0"/>
          <a:chExt cx="0" cy="0"/>
        </a:xfrm>
      </p:grpSpPr>
      <p:sp>
        <p:nvSpPr>
          <p:cNvPr id="275" name="Google Shape;275;p36"/>
          <p:cNvSpPr txBox="1"/>
          <p:nvPr>
            <p:ph type="title"/>
          </p:nvPr>
        </p:nvSpPr>
        <p:spPr>
          <a:xfrm>
            <a:off x="311700" y="2558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lang="en"/>
              <a:t>Haber-Bosch Reactor Design: Cold-Shot Reactor</a:t>
            </a:r>
            <a:endParaRPr/>
          </a:p>
        </p:txBody>
      </p:sp>
      <p:sp>
        <p:nvSpPr>
          <p:cNvPr id="276" name="Google Shape;276;p36"/>
          <p:cNvSpPr txBox="1"/>
          <p:nvPr/>
        </p:nvSpPr>
        <p:spPr>
          <a:xfrm>
            <a:off x="449300" y="828525"/>
            <a:ext cx="7969500" cy="1643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Ammonia formation is exothermic </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High temperatures can drive the reaction backwards</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To reduce the cost of cooling utilities when ammonia is synthesized in a PFR, cold feed can be injected at various points along the reactor to cool the system </a:t>
            </a:r>
            <a:endParaRPr sz="2000">
              <a:solidFill>
                <a:schemeClr val="dk1"/>
              </a:solidFill>
              <a:latin typeface="Average"/>
              <a:ea typeface="Average"/>
              <a:cs typeface="Average"/>
              <a:sym typeface="Average"/>
            </a:endParaRPr>
          </a:p>
          <a:p>
            <a:pPr indent="-355600" lvl="0" marL="457200" rtl="0" algn="l">
              <a:spcBef>
                <a:spcPts val="0"/>
              </a:spcBef>
              <a:spcAft>
                <a:spcPts val="0"/>
              </a:spcAft>
              <a:buClr>
                <a:schemeClr val="dk1"/>
              </a:buClr>
              <a:buSzPts val="2000"/>
              <a:buFont typeface="Average"/>
              <a:buChar char="●"/>
            </a:pPr>
            <a:r>
              <a:rPr lang="en" sz="2000">
                <a:solidFill>
                  <a:schemeClr val="dk1"/>
                </a:solidFill>
                <a:latin typeface="Average"/>
                <a:ea typeface="Average"/>
                <a:cs typeface="Average"/>
                <a:sym typeface="Average"/>
              </a:rPr>
              <a:t>This can be modeled as several PFRs in series</a:t>
            </a:r>
            <a:endParaRPr sz="2000">
              <a:solidFill>
                <a:schemeClr val="dk1"/>
              </a:solidFill>
              <a:latin typeface="Average"/>
              <a:ea typeface="Average"/>
              <a:cs typeface="Average"/>
              <a:sym typeface="Average"/>
            </a:endParaRPr>
          </a:p>
        </p:txBody>
      </p:sp>
      <p:pic>
        <p:nvPicPr>
          <p:cNvPr id="277" name="Google Shape;277;p36"/>
          <p:cNvPicPr preferRelativeResize="0"/>
          <p:nvPr/>
        </p:nvPicPr>
        <p:blipFill>
          <a:blip r:embed="rId3">
            <a:alphaModFix/>
          </a:blip>
          <a:stretch>
            <a:fillRect/>
          </a:stretch>
        </p:blipFill>
        <p:spPr>
          <a:xfrm>
            <a:off x="795150" y="2996650"/>
            <a:ext cx="7553704" cy="1643400"/>
          </a:xfrm>
          <a:prstGeom prst="rect">
            <a:avLst/>
          </a:prstGeom>
          <a:noFill/>
          <a:ln>
            <a:noFill/>
          </a:ln>
        </p:spPr>
      </p:pic>
      <p:sp>
        <p:nvSpPr>
          <p:cNvPr id="278" name="Google Shape;278;p36"/>
          <p:cNvSpPr txBox="1"/>
          <p:nvPr/>
        </p:nvSpPr>
        <p:spPr>
          <a:xfrm>
            <a:off x="3828800" y="4640050"/>
            <a:ext cx="4590000" cy="3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Sriram, G. </a:t>
            </a:r>
            <a:r>
              <a:rPr i="1" lang="en" sz="1100">
                <a:solidFill>
                  <a:schemeClr val="dk1"/>
                </a:solidFill>
                <a:latin typeface="Average"/>
                <a:ea typeface="Average"/>
                <a:cs typeface="Average"/>
                <a:sym typeface="Average"/>
              </a:rPr>
              <a:t>Mini Project: Ammonia Cold-Shot Reactor Optimization</a:t>
            </a:r>
            <a:r>
              <a:rPr lang="en" sz="1100">
                <a:solidFill>
                  <a:schemeClr val="dk1"/>
                </a:solidFill>
                <a:latin typeface="Average"/>
                <a:ea typeface="Average"/>
                <a:cs typeface="Average"/>
                <a:sym typeface="Average"/>
              </a:rPr>
              <a:t> . 2023</a:t>
            </a:r>
            <a:endParaRPr sz="1100">
              <a:solidFill>
                <a:schemeClr val="dk1"/>
              </a:solidFill>
              <a:latin typeface="Average"/>
              <a:ea typeface="Average"/>
              <a:cs typeface="Average"/>
              <a:sym typeface="Average"/>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282" name="Shape 282"/>
        <p:cNvGrpSpPr/>
        <p:nvPr/>
      </p:nvGrpSpPr>
      <p:grpSpPr>
        <a:xfrm>
          <a:off x="0" y="0"/>
          <a:ext cx="0" cy="0"/>
          <a:chOff x="0" y="0"/>
          <a:chExt cx="0" cy="0"/>
        </a:xfrm>
      </p:grpSpPr>
      <p:sp>
        <p:nvSpPr>
          <p:cNvPr id="283" name="Google Shape;283;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1200"/>
              </a:spcBef>
              <a:spcAft>
                <a:spcPts val="1200"/>
              </a:spcAft>
              <a:buNone/>
            </a:pPr>
            <a:r>
              <a:rPr lang="en"/>
              <a:t>Steam Reforming &amp; Haber-Bosch Process Flow Diagram</a:t>
            </a:r>
            <a:endParaRPr/>
          </a:p>
        </p:txBody>
      </p:sp>
      <p:pic>
        <p:nvPicPr>
          <p:cNvPr id="284" name="Google Shape;284;p37"/>
          <p:cNvPicPr preferRelativeResize="0"/>
          <p:nvPr/>
        </p:nvPicPr>
        <p:blipFill>
          <a:blip r:embed="rId3">
            <a:alphaModFix/>
          </a:blip>
          <a:stretch>
            <a:fillRect/>
          </a:stretch>
        </p:blipFill>
        <p:spPr>
          <a:xfrm>
            <a:off x="152400" y="1170125"/>
            <a:ext cx="8839200" cy="2954326"/>
          </a:xfrm>
          <a:prstGeom prst="rect">
            <a:avLst/>
          </a:prstGeom>
          <a:noFill/>
          <a:ln>
            <a:noFill/>
          </a:ln>
        </p:spPr>
      </p:pic>
      <p:sp>
        <p:nvSpPr>
          <p:cNvPr id="285" name="Google Shape;285;p37"/>
          <p:cNvSpPr txBox="1"/>
          <p:nvPr/>
        </p:nvSpPr>
        <p:spPr>
          <a:xfrm>
            <a:off x="152400" y="4124450"/>
            <a:ext cx="7047300" cy="28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verage"/>
                <a:ea typeface="Average"/>
                <a:cs typeface="Average"/>
                <a:sym typeface="Average"/>
              </a:rPr>
              <a:t>Wikimedia Commons https://commons.wikimedia.org/wiki/File:Haber-Bosch-En.svg</a:t>
            </a:r>
            <a:endParaRPr sz="1200">
              <a:solidFill>
                <a:schemeClr val="dk1"/>
              </a:solidFill>
              <a:latin typeface="Average"/>
              <a:ea typeface="Average"/>
              <a:cs typeface="Average"/>
              <a:sym typeface="Averag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72" name="Shape 72"/>
        <p:cNvGrpSpPr/>
        <p:nvPr/>
      </p:nvGrpSpPr>
      <p:grpSpPr>
        <a:xfrm>
          <a:off x="0" y="0"/>
          <a:ext cx="0" cy="0"/>
          <a:chOff x="0" y="0"/>
          <a:chExt cx="0" cy="0"/>
        </a:xfrm>
      </p:grpSpPr>
      <p:sp>
        <p:nvSpPr>
          <p:cNvPr id="73" name="Google Shape;73;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Kinetics: The Arrhenius Equation</a:t>
            </a:r>
            <a:endParaRPr/>
          </a:p>
        </p:txBody>
      </p:sp>
      <p:sp>
        <p:nvSpPr>
          <p:cNvPr id="74" name="Google Shape;74;p15"/>
          <p:cNvSpPr txBox="1"/>
          <p:nvPr>
            <p:ph idx="1" type="body"/>
          </p:nvPr>
        </p:nvSpPr>
        <p:spPr>
          <a:xfrm>
            <a:off x="311700" y="2271250"/>
            <a:ext cx="8520600" cy="24018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dk1"/>
                </a:solidFill>
              </a:rPr>
              <a:t>A = Pre-exponential factor (independent of temperature)</a:t>
            </a:r>
            <a:endParaRPr>
              <a:solidFill>
                <a:schemeClr val="dk1"/>
              </a:solidFill>
            </a:endParaRPr>
          </a:p>
          <a:p>
            <a:pPr indent="-330200" lvl="0" marL="457200" rtl="0" algn="l">
              <a:lnSpc>
                <a:spcPct val="100000"/>
              </a:lnSpc>
              <a:spcBef>
                <a:spcPts val="1200"/>
              </a:spcBef>
              <a:spcAft>
                <a:spcPts val="0"/>
              </a:spcAft>
              <a:buClr>
                <a:schemeClr val="dk1"/>
              </a:buClr>
              <a:buSzPts val="1600"/>
              <a:buChar char="-"/>
            </a:pPr>
            <a:r>
              <a:rPr lang="en" sz="1600">
                <a:solidFill>
                  <a:schemeClr val="dk1"/>
                </a:solidFill>
              </a:rPr>
              <a:t>The amount of times molecules will hit in the orientation necessary to cause a reaction</a:t>
            </a:r>
            <a:endParaRPr sz="1600">
              <a:solidFill>
                <a:schemeClr val="dk1"/>
              </a:solidFill>
            </a:endParaRPr>
          </a:p>
          <a:p>
            <a:pPr indent="0" lvl="0" marL="0" rtl="0" algn="l">
              <a:lnSpc>
                <a:spcPct val="100000"/>
              </a:lnSpc>
              <a:spcBef>
                <a:spcPts val="1200"/>
              </a:spcBef>
              <a:spcAft>
                <a:spcPts val="0"/>
              </a:spcAft>
              <a:buNone/>
            </a:pPr>
            <a:r>
              <a:rPr lang="en">
                <a:solidFill>
                  <a:schemeClr val="dk1"/>
                </a:solidFill>
              </a:rPr>
              <a:t>E</a:t>
            </a:r>
            <a:r>
              <a:rPr baseline="-25000" lang="en">
                <a:solidFill>
                  <a:schemeClr val="dk1"/>
                </a:solidFill>
              </a:rPr>
              <a:t>a</a:t>
            </a:r>
            <a:r>
              <a:rPr lang="en">
                <a:solidFill>
                  <a:schemeClr val="dk1"/>
                </a:solidFill>
              </a:rPr>
              <a:t> = Activation energy (must match units of R*T)</a:t>
            </a:r>
            <a:endParaRPr>
              <a:solidFill>
                <a:schemeClr val="dk1"/>
              </a:solidFill>
            </a:endParaRPr>
          </a:p>
          <a:p>
            <a:pPr indent="0" lvl="0" marL="0" rtl="0" algn="l">
              <a:lnSpc>
                <a:spcPct val="100000"/>
              </a:lnSpc>
              <a:spcBef>
                <a:spcPts val="1200"/>
              </a:spcBef>
              <a:spcAft>
                <a:spcPts val="0"/>
              </a:spcAft>
              <a:buNone/>
            </a:pPr>
            <a:r>
              <a:rPr lang="en">
                <a:solidFill>
                  <a:schemeClr val="dk1"/>
                </a:solidFill>
              </a:rPr>
              <a:t>R = Universal gas constant (8.314 J/mol/K)</a:t>
            </a:r>
            <a:endParaRPr>
              <a:solidFill>
                <a:schemeClr val="dk1"/>
              </a:solidFill>
            </a:endParaRPr>
          </a:p>
          <a:p>
            <a:pPr indent="0" lvl="0" marL="0" rtl="0" algn="l">
              <a:lnSpc>
                <a:spcPct val="100000"/>
              </a:lnSpc>
              <a:spcBef>
                <a:spcPts val="1200"/>
              </a:spcBef>
              <a:spcAft>
                <a:spcPts val="1200"/>
              </a:spcAft>
              <a:buNone/>
            </a:pPr>
            <a:r>
              <a:rPr lang="en">
                <a:solidFill>
                  <a:schemeClr val="dk1"/>
                </a:solidFill>
              </a:rPr>
              <a:t>T = Temperature in Kelvin</a:t>
            </a:r>
            <a:endParaRPr>
              <a:solidFill>
                <a:schemeClr val="dk1"/>
              </a:solidFill>
            </a:endParaRPr>
          </a:p>
        </p:txBody>
      </p:sp>
      <p:pic>
        <p:nvPicPr>
          <p:cNvPr id="75" name="Google Shape;75;p15"/>
          <p:cNvPicPr preferRelativeResize="0"/>
          <p:nvPr/>
        </p:nvPicPr>
        <p:blipFill rotWithShape="1">
          <a:blip r:embed="rId3">
            <a:alphaModFix/>
          </a:blip>
          <a:srcRect b="0" l="0" r="0" t="11253"/>
          <a:stretch/>
        </p:blipFill>
        <p:spPr>
          <a:xfrm>
            <a:off x="2544650" y="1088250"/>
            <a:ext cx="3560275" cy="1112475"/>
          </a:xfrm>
          <a:prstGeom prst="rect">
            <a:avLst/>
          </a:prstGeom>
          <a:noFill/>
          <a:ln>
            <a:noFill/>
          </a:ln>
        </p:spPr>
      </p:pic>
      <p:sp>
        <p:nvSpPr>
          <p:cNvPr id="76" name="Google Shape;76;p15"/>
          <p:cNvSpPr txBox="1"/>
          <p:nvPr/>
        </p:nvSpPr>
        <p:spPr>
          <a:xfrm>
            <a:off x="311700" y="4673050"/>
            <a:ext cx="26652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Raghavan S. (2022). Lecture 2: Rate Laws</a:t>
            </a:r>
            <a:endParaRPr sz="1100">
              <a:solidFill>
                <a:schemeClr val="dk1"/>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80" name="Shape 80"/>
        <p:cNvGrpSpPr/>
        <p:nvPr/>
      </p:nvGrpSpPr>
      <p:grpSpPr>
        <a:xfrm>
          <a:off x="0" y="0"/>
          <a:ext cx="0" cy="0"/>
          <a:chOff x="0" y="0"/>
          <a:chExt cx="0" cy="0"/>
        </a:xfrm>
      </p:grpSpPr>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Kinetics: Elementary Reactions</a:t>
            </a:r>
            <a:endParaRPr/>
          </a:p>
        </p:txBody>
      </p:sp>
      <p:sp>
        <p:nvSpPr>
          <p:cNvPr id="82" name="Google Shape;82;p16"/>
          <p:cNvSpPr txBox="1"/>
          <p:nvPr>
            <p:ph idx="1" type="body"/>
          </p:nvPr>
        </p:nvSpPr>
        <p:spPr>
          <a:xfrm>
            <a:off x="311700" y="1152475"/>
            <a:ext cx="4529700" cy="34164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dk1"/>
              </a:buClr>
              <a:buSzPts val="1800"/>
              <a:buChar char="-"/>
            </a:pPr>
            <a:r>
              <a:rPr lang="en">
                <a:solidFill>
                  <a:schemeClr val="dk1"/>
                </a:solidFill>
              </a:rPr>
              <a:t>There is only one transition state</a:t>
            </a:r>
            <a:endParaRPr>
              <a:solidFill>
                <a:schemeClr val="dk1"/>
              </a:solidFill>
            </a:endParaRPr>
          </a:p>
          <a:p>
            <a:pPr indent="0" lvl="0" marL="457200" rtl="0" algn="l">
              <a:lnSpc>
                <a:spcPct val="115000"/>
              </a:lnSpc>
              <a:spcBef>
                <a:spcPts val="1200"/>
              </a:spcBef>
              <a:spcAft>
                <a:spcPts val="0"/>
              </a:spcAft>
              <a:buNone/>
            </a:pPr>
            <a:r>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There are no intermediate products during the progression of the reaction</a:t>
            </a:r>
            <a:endParaRPr>
              <a:solidFill>
                <a:schemeClr val="dk1"/>
              </a:solidFill>
            </a:endParaRPr>
          </a:p>
          <a:p>
            <a:pPr indent="0" lvl="0" marL="457200" rtl="0" algn="l">
              <a:lnSpc>
                <a:spcPct val="115000"/>
              </a:lnSpc>
              <a:spcBef>
                <a:spcPts val="1200"/>
              </a:spcBef>
              <a:spcAft>
                <a:spcPts val="0"/>
              </a:spcAft>
              <a:buNone/>
            </a:pPr>
            <a:r>
              <a:t/>
            </a:r>
            <a:endParaRPr>
              <a:solidFill>
                <a:schemeClr val="dk1"/>
              </a:solidFill>
            </a:endParaRPr>
          </a:p>
          <a:p>
            <a:pPr indent="-342900" lvl="0" marL="457200" rtl="0" algn="l">
              <a:lnSpc>
                <a:spcPct val="115000"/>
              </a:lnSpc>
              <a:spcBef>
                <a:spcPts val="1200"/>
              </a:spcBef>
              <a:spcAft>
                <a:spcPts val="0"/>
              </a:spcAft>
              <a:buClr>
                <a:schemeClr val="dk1"/>
              </a:buClr>
              <a:buSzPts val="1800"/>
              <a:buChar char="-"/>
            </a:pPr>
            <a:r>
              <a:rPr lang="en">
                <a:solidFill>
                  <a:schemeClr val="dk1"/>
                </a:solidFill>
              </a:rPr>
              <a:t>Elementary reaction steps can NOT be broken down into simpler steps</a:t>
            </a:r>
            <a:endParaRPr>
              <a:solidFill>
                <a:schemeClr val="dk1"/>
              </a:solidFill>
            </a:endParaRPr>
          </a:p>
        </p:txBody>
      </p:sp>
      <p:pic>
        <p:nvPicPr>
          <p:cNvPr id="83" name="Google Shape;83;p16"/>
          <p:cNvPicPr preferRelativeResize="0"/>
          <p:nvPr/>
        </p:nvPicPr>
        <p:blipFill>
          <a:blip r:embed="rId3">
            <a:alphaModFix/>
          </a:blip>
          <a:stretch>
            <a:fillRect/>
          </a:stretch>
        </p:blipFill>
        <p:spPr>
          <a:xfrm>
            <a:off x="4841388" y="1093775"/>
            <a:ext cx="3990975" cy="3533775"/>
          </a:xfrm>
          <a:prstGeom prst="rect">
            <a:avLst/>
          </a:prstGeom>
          <a:noFill/>
          <a:ln>
            <a:noFill/>
          </a:ln>
        </p:spPr>
      </p:pic>
      <p:sp>
        <p:nvSpPr>
          <p:cNvPr id="84" name="Google Shape;84;p16"/>
          <p:cNvSpPr txBox="1"/>
          <p:nvPr/>
        </p:nvSpPr>
        <p:spPr>
          <a:xfrm>
            <a:off x="4731300" y="4673050"/>
            <a:ext cx="26652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LibreTexts</a:t>
            </a:r>
            <a:endParaRPr sz="1100">
              <a:solidFill>
                <a:schemeClr val="dk1"/>
              </a:solidFill>
              <a:latin typeface="Average"/>
              <a:ea typeface="Average"/>
              <a:cs typeface="Average"/>
              <a:sym typeface="Average"/>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Kinetics: Non-Elementary Reactions</a:t>
            </a:r>
            <a:endParaRPr/>
          </a:p>
        </p:txBody>
      </p:sp>
      <p:sp>
        <p:nvSpPr>
          <p:cNvPr id="90" name="Google Shape;90;p17"/>
          <p:cNvSpPr txBox="1"/>
          <p:nvPr>
            <p:ph idx="1" type="body"/>
          </p:nvPr>
        </p:nvSpPr>
        <p:spPr>
          <a:xfrm>
            <a:off x="311700" y="1152475"/>
            <a:ext cx="44631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There can be multiple transition states</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There is an intermediate product present during the reaction progress</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The multiple steps of this reaction can be broken down into simpler elementary steps</a:t>
            </a:r>
            <a:endParaRPr>
              <a:solidFill>
                <a:schemeClr val="dk1"/>
              </a:solidFill>
            </a:endParaRPr>
          </a:p>
        </p:txBody>
      </p:sp>
      <p:pic>
        <p:nvPicPr>
          <p:cNvPr id="91" name="Google Shape;91;p17"/>
          <p:cNvPicPr preferRelativeResize="0"/>
          <p:nvPr/>
        </p:nvPicPr>
        <p:blipFill>
          <a:blip r:embed="rId3">
            <a:alphaModFix/>
          </a:blip>
          <a:stretch>
            <a:fillRect/>
          </a:stretch>
        </p:blipFill>
        <p:spPr>
          <a:xfrm>
            <a:off x="4774650" y="1150938"/>
            <a:ext cx="4057650" cy="3419475"/>
          </a:xfrm>
          <a:prstGeom prst="rect">
            <a:avLst/>
          </a:prstGeom>
          <a:noFill/>
          <a:ln>
            <a:noFill/>
          </a:ln>
        </p:spPr>
      </p:pic>
      <p:sp>
        <p:nvSpPr>
          <p:cNvPr id="92" name="Google Shape;92;p17"/>
          <p:cNvSpPr txBox="1"/>
          <p:nvPr/>
        </p:nvSpPr>
        <p:spPr>
          <a:xfrm>
            <a:off x="4655100" y="4596850"/>
            <a:ext cx="2665200" cy="33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LibreTexts</a:t>
            </a:r>
            <a:endParaRPr sz="1100">
              <a:solidFill>
                <a:schemeClr val="dk1"/>
              </a:solidFill>
              <a:latin typeface="Average"/>
              <a:ea typeface="Average"/>
              <a:cs typeface="Average"/>
              <a:sym typeface="Averag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96" name="Shape 96"/>
        <p:cNvGrpSpPr/>
        <p:nvPr/>
      </p:nvGrpSpPr>
      <p:grpSpPr>
        <a:xfrm>
          <a:off x="0" y="0"/>
          <a:ext cx="0" cy="0"/>
          <a:chOff x="0" y="0"/>
          <a:chExt cx="0" cy="0"/>
        </a:xfrm>
      </p:grpSpPr>
      <p:sp>
        <p:nvSpPr>
          <p:cNvPr id="97" name="Google Shape;9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Kinetics: Reversible Reactions &amp; Equilibrium</a:t>
            </a:r>
            <a:endParaRPr/>
          </a:p>
          <a:p>
            <a:pPr indent="0" lvl="0" marL="0" rtl="0" algn="l">
              <a:spcBef>
                <a:spcPts val="0"/>
              </a:spcBef>
              <a:spcAft>
                <a:spcPts val="0"/>
              </a:spcAft>
              <a:buNone/>
            </a:pPr>
            <a:r>
              <a:t/>
            </a:r>
            <a:endParaRPr/>
          </a:p>
        </p:txBody>
      </p:sp>
      <p:sp>
        <p:nvSpPr>
          <p:cNvPr id="98" name="Google Shape;98;p18"/>
          <p:cNvSpPr txBox="1"/>
          <p:nvPr>
            <p:ph idx="1" type="body"/>
          </p:nvPr>
        </p:nvSpPr>
        <p:spPr>
          <a:xfrm>
            <a:off x="311700" y="1152475"/>
            <a:ext cx="4260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Reversible reactions can be manipulated by changing the pressure and temperature in accordance with the stoichiometry and thermodynamics of the system</a:t>
            </a:r>
            <a:endParaRPr>
              <a:solidFill>
                <a:schemeClr val="dk1"/>
              </a:solidFill>
            </a:endParaRPr>
          </a:p>
          <a:p>
            <a:pPr indent="0" lvl="0" marL="457200" rtl="0" algn="l">
              <a:spcBef>
                <a:spcPts val="1200"/>
              </a:spcBef>
              <a:spcAft>
                <a:spcPts val="0"/>
              </a:spcAft>
              <a:buNone/>
            </a:pPr>
            <a:r>
              <a:t/>
            </a:r>
            <a:endParaRPr>
              <a:solidFill>
                <a:schemeClr val="dk1"/>
              </a:solidFill>
            </a:endParaRPr>
          </a:p>
          <a:p>
            <a:pPr indent="-342900" lvl="0" marL="457200" rtl="0" algn="l">
              <a:spcBef>
                <a:spcPts val="1200"/>
              </a:spcBef>
              <a:spcAft>
                <a:spcPts val="0"/>
              </a:spcAft>
              <a:buClr>
                <a:schemeClr val="dk1"/>
              </a:buClr>
              <a:buSzPts val="1800"/>
              <a:buChar char="-"/>
            </a:pPr>
            <a:r>
              <a:rPr lang="en">
                <a:solidFill>
                  <a:schemeClr val="dk1"/>
                </a:solidFill>
              </a:rPr>
              <a:t>Equilibrium is achieved when the rate of the forward and the backward reactions are equivalent(Keq = 1)</a:t>
            </a:r>
            <a:endParaRPr>
              <a:solidFill>
                <a:schemeClr val="dk1"/>
              </a:solidFill>
            </a:endParaRPr>
          </a:p>
        </p:txBody>
      </p:sp>
      <p:sp>
        <p:nvSpPr>
          <p:cNvPr id="99" name="Google Shape;99;p18"/>
          <p:cNvSpPr txBox="1"/>
          <p:nvPr/>
        </p:nvSpPr>
        <p:spPr>
          <a:xfrm>
            <a:off x="4876500" y="1152475"/>
            <a:ext cx="3955800" cy="5727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1200"/>
              </a:spcBef>
              <a:spcAft>
                <a:spcPts val="0"/>
              </a:spcAft>
              <a:buNone/>
            </a:pPr>
            <a:r>
              <a:rPr lang="en" sz="2500">
                <a:solidFill>
                  <a:schemeClr val="dk1"/>
                </a:solidFill>
                <a:latin typeface="Average"/>
                <a:ea typeface="Average"/>
                <a:cs typeface="Average"/>
                <a:sym typeface="Average"/>
              </a:rPr>
              <a:t>Haber-Bosch:</a:t>
            </a:r>
            <a:endParaRPr sz="2500">
              <a:solidFill>
                <a:schemeClr val="dk1"/>
              </a:solidFill>
              <a:latin typeface="Average"/>
              <a:ea typeface="Average"/>
              <a:cs typeface="Average"/>
              <a:sym typeface="Average"/>
            </a:endParaRPr>
          </a:p>
          <a:p>
            <a:pPr indent="0" lvl="0" marL="0" rtl="0" algn="l">
              <a:lnSpc>
                <a:spcPct val="150000"/>
              </a:lnSpc>
              <a:spcBef>
                <a:spcPts val="1200"/>
              </a:spcBef>
              <a:spcAft>
                <a:spcPts val="0"/>
              </a:spcAft>
              <a:buNone/>
            </a:pPr>
            <a:r>
              <a:rPr b="1" lang="en" sz="2500">
                <a:solidFill>
                  <a:schemeClr val="dk1"/>
                </a:solidFill>
                <a:latin typeface="Average"/>
                <a:ea typeface="Average"/>
                <a:cs typeface="Average"/>
                <a:sym typeface="Average"/>
              </a:rPr>
              <a:t>N</a:t>
            </a:r>
            <a:r>
              <a:rPr b="1" baseline="-25000" lang="en" sz="2500">
                <a:solidFill>
                  <a:schemeClr val="dk1"/>
                </a:solidFill>
                <a:latin typeface="Average"/>
                <a:ea typeface="Average"/>
                <a:cs typeface="Average"/>
                <a:sym typeface="Average"/>
              </a:rPr>
              <a:t>2</a:t>
            </a:r>
            <a:r>
              <a:rPr b="1" lang="en" sz="2500">
                <a:solidFill>
                  <a:schemeClr val="dk1"/>
                </a:solidFill>
                <a:latin typeface="Average"/>
                <a:ea typeface="Average"/>
                <a:cs typeface="Average"/>
                <a:sym typeface="Average"/>
              </a:rPr>
              <a:t> + 3H</a:t>
            </a:r>
            <a:r>
              <a:rPr b="1" baseline="-25000" lang="en" sz="2500">
                <a:solidFill>
                  <a:schemeClr val="dk1"/>
                </a:solidFill>
                <a:latin typeface="Average"/>
                <a:ea typeface="Average"/>
                <a:cs typeface="Average"/>
                <a:sym typeface="Average"/>
              </a:rPr>
              <a:t>2</a:t>
            </a:r>
            <a:r>
              <a:rPr b="1" lang="en" sz="2500">
                <a:solidFill>
                  <a:schemeClr val="dk1"/>
                </a:solidFill>
                <a:latin typeface="Average"/>
                <a:ea typeface="Average"/>
                <a:cs typeface="Average"/>
                <a:sym typeface="Average"/>
              </a:rPr>
              <a:t> ⇋ 2NH</a:t>
            </a:r>
            <a:r>
              <a:rPr b="1" baseline="-25000" lang="en" sz="2500">
                <a:solidFill>
                  <a:schemeClr val="dk1"/>
                </a:solidFill>
                <a:latin typeface="Average"/>
                <a:ea typeface="Average"/>
                <a:cs typeface="Average"/>
                <a:sym typeface="Average"/>
              </a:rPr>
              <a:t>3</a:t>
            </a:r>
            <a:r>
              <a:rPr b="1" lang="en" sz="2500">
                <a:solidFill>
                  <a:schemeClr val="dk1"/>
                </a:solidFill>
                <a:latin typeface="Average"/>
                <a:ea typeface="Average"/>
                <a:cs typeface="Average"/>
                <a:sym typeface="Average"/>
              </a:rPr>
              <a:t> + heat</a:t>
            </a:r>
            <a:endParaRPr b="1" sz="2500">
              <a:solidFill>
                <a:schemeClr val="dk1"/>
              </a:solidFill>
              <a:latin typeface="Average"/>
              <a:ea typeface="Average"/>
              <a:cs typeface="Average"/>
              <a:sym typeface="Average"/>
            </a:endParaRPr>
          </a:p>
          <a:p>
            <a:pPr indent="0" lvl="0" marL="0" rtl="0" algn="l">
              <a:lnSpc>
                <a:spcPct val="150000"/>
              </a:lnSpc>
              <a:spcBef>
                <a:spcPts val="0"/>
              </a:spcBef>
              <a:spcAft>
                <a:spcPts val="0"/>
              </a:spcAft>
              <a:buNone/>
            </a:pPr>
            <a:r>
              <a:rPr lang="en" sz="2500">
                <a:solidFill>
                  <a:schemeClr val="dk1"/>
                </a:solidFill>
                <a:latin typeface="Average"/>
                <a:ea typeface="Average"/>
                <a:cs typeface="Average"/>
                <a:sym typeface="Average"/>
              </a:rPr>
              <a:t>Keq = [</a:t>
            </a:r>
            <a:r>
              <a:rPr b="1" lang="en" sz="2500">
                <a:solidFill>
                  <a:schemeClr val="dk1"/>
                </a:solidFill>
                <a:latin typeface="Average"/>
                <a:ea typeface="Average"/>
                <a:cs typeface="Average"/>
                <a:sym typeface="Average"/>
              </a:rPr>
              <a:t>NH</a:t>
            </a:r>
            <a:r>
              <a:rPr b="1" baseline="-25000" lang="en" sz="2500">
                <a:solidFill>
                  <a:schemeClr val="dk1"/>
                </a:solidFill>
                <a:latin typeface="Average"/>
                <a:ea typeface="Average"/>
                <a:cs typeface="Average"/>
                <a:sym typeface="Average"/>
              </a:rPr>
              <a:t>3</a:t>
            </a:r>
            <a:r>
              <a:rPr b="1" lang="en" sz="2500">
                <a:solidFill>
                  <a:schemeClr val="dk1"/>
                </a:solidFill>
                <a:latin typeface="Average"/>
                <a:ea typeface="Average"/>
                <a:cs typeface="Average"/>
                <a:sym typeface="Average"/>
              </a:rPr>
              <a:t>]</a:t>
            </a:r>
            <a:r>
              <a:rPr b="1" baseline="30000" lang="en" sz="2500">
                <a:solidFill>
                  <a:schemeClr val="dk1"/>
                </a:solidFill>
                <a:latin typeface="Average"/>
                <a:ea typeface="Average"/>
                <a:cs typeface="Average"/>
                <a:sym typeface="Average"/>
              </a:rPr>
              <a:t>2</a:t>
            </a:r>
            <a:r>
              <a:rPr b="1" lang="en" sz="2500">
                <a:solidFill>
                  <a:schemeClr val="dk1"/>
                </a:solidFill>
                <a:latin typeface="Average"/>
                <a:ea typeface="Average"/>
                <a:cs typeface="Average"/>
                <a:sym typeface="Average"/>
              </a:rPr>
              <a:t>/[H</a:t>
            </a:r>
            <a:r>
              <a:rPr b="1" baseline="-25000" lang="en" sz="2500">
                <a:solidFill>
                  <a:schemeClr val="dk1"/>
                </a:solidFill>
                <a:latin typeface="Average"/>
                <a:ea typeface="Average"/>
                <a:cs typeface="Average"/>
                <a:sym typeface="Average"/>
              </a:rPr>
              <a:t>2</a:t>
            </a:r>
            <a:r>
              <a:rPr b="1" lang="en" sz="2500">
                <a:solidFill>
                  <a:schemeClr val="dk1"/>
                </a:solidFill>
                <a:latin typeface="Average"/>
                <a:ea typeface="Average"/>
                <a:cs typeface="Average"/>
                <a:sym typeface="Average"/>
              </a:rPr>
              <a:t>]</a:t>
            </a:r>
            <a:r>
              <a:rPr b="1" baseline="30000" lang="en" sz="2500">
                <a:solidFill>
                  <a:schemeClr val="dk1"/>
                </a:solidFill>
                <a:latin typeface="Average"/>
                <a:ea typeface="Average"/>
                <a:cs typeface="Average"/>
                <a:sym typeface="Average"/>
              </a:rPr>
              <a:t>3</a:t>
            </a:r>
            <a:r>
              <a:rPr b="1" lang="en" sz="2500">
                <a:solidFill>
                  <a:schemeClr val="dk1"/>
                </a:solidFill>
                <a:latin typeface="Average"/>
                <a:ea typeface="Average"/>
                <a:cs typeface="Average"/>
                <a:sym typeface="Average"/>
              </a:rPr>
              <a:t>/[N</a:t>
            </a:r>
            <a:r>
              <a:rPr b="1" baseline="-25000" lang="en" sz="2500">
                <a:solidFill>
                  <a:schemeClr val="dk1"/>
                </a:solidFill>
                <a:latin typeface="Average"/>
                <a:ea typeface="Average"/>
                <a:cs typeface="Average"/>
                <a:sym typeface="Average"/>
              </a:rPr>
              <a:t>2</a:t>
            </a:r>
            <a:r>
              <a:rPr b="1" lang="en" sz="2500">
                <a:solidFill>
                  <a:schemeClr val="dk1"/>
                </a:solidFill>
                <a:latin typeface="Average"/>
                <a:ea typeface="Average"/>
                <a:cs typeface="Average"/>
                <a:sym typeface="Average"/>
              </a:rPr>
              <a:t>]</a:t>
            </a:r>
            <a:endParaRPr sz="2500">
              <a:solidFill>
                <a:schemeClr val="dk1"/>
              </a:solidFill>
              <a:latin typeface="Average"/>
              <a:ea typeface="Average"/>
              <a:cs typeface="Average"/>
              <a:sym typeface="Average"/>
            </a:endParaRPr>
          </a:p>
        </p:txBody>
      </p:sp>
      <p:sp>
        <p:nvSpPr>
          <p:cNvPr id="100" name="Google Shape;100;p18"/>
          <p:cNvSpPr txBox="1"/>
          <p:nvPr/>
        </p:nvSpPr>
        <p:spPr>
          <a:xfrm>
            <a:off x="5126550" y="2967600"/>
            <a:ext cx="3455700" cy="208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Average"/>
                <a:ea typeface="Average"/>
                <a:cs typeface="Average"/>
                <a:sym typeface="Average"/>
              </a:rPr>
              <a:t>According to Le Chatelier's principle, to favor the products, high pressure(100 atm) is needed because there are more moles in the reactants and low temperature(200-300°C) since the reaction is exothermic</a:t>
            </a:r>
            <a:endParaRPr sz="1800">
              <a:solidFill>
                <a:schemeClr val="dk1"/>
              </a:solidFill>
              <a:latin typeface="Average"/>
              <a:ea typeface="Average"/>
              <a:cs typeface="Average"/>
              <a:sym typeface="Average"/>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Types </a:t>
            </a:r>
            <a:r>
              <a:rPr lang="en"/>
              <a:t>: </a:t>
            </a:r>
            <a:r>
              <a:rPr lang="en"/>
              <a:t>Batch</a:t>
            </a:r>
            <a:endParaRPr/>
          </a:p>
        </p:txBody>
      </p:sp>
      <p:pic>
        <p:nvPicPr>
          <p:cNvPr id="106" name="Google Shape;106;p19"/>
          <p:cNvPicPr preferRelativeResize="0"/>
          <p:nvPr/>
        </p:nvPicPr>
        <p:blipFill rotWithShape="1">
          <a:blip r:embed="rId3">
            <a:alphaModFix/>
          </a:blip>
          <a:srcRect b="13659" l="0" r="0" t="9257"/>
          <a:stretch/>
        </p:blipFill>
        <p:spPr>
          <a:xfrm>
            <a:off x="1248275" y="1806800"/>
            <a:ext cx="2171700" cy="1013250"/>
          </a:xfrm>
          <a:prstGeom prst="rect">
            <a:avLst/>
          </a:prstGeom>
          <a:noFill/>
          <a:ln>
            <a:noFill/>
          </a:ln>
        </p:spPr>
      </p:pic>
      <p:sp>
        <p:nvSpPr>
          <p:cNvPr id="107" name="Google Shape;107;p19"/>
          <p:cNvSpPr txBox="1"/>
          <p:nvPr/>
        </p:nvSpPr>
        <p:spPr>
          <a:xfrm>
            <a:off x="1171313" y="1125913"/>
            <a:ext cx="2325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swald"/>
                <a:ea typeface="Oswald"/>
                <a:cs typeface="Oswald"/>
                <a:sym typeface="Oswald"/>
              </a:rPr>
              <a:t>Mass Balance</a:t>
            </a:r>
            <a:endParaRPr sz="1800">
              <a:solidFill>
                <a:schemeClr val="dk1"/>
              </a:solidFill>
              <a:latin typeface="Oswald"/>
              <a:ea typeface="Oswald"/>
              <a:cs typeface="Oswald"/>
              <a:sym typeface="Oswald"/>
            </a:endParaRPr>
          </a:p>
        </p:txBody>
      </p:sp>
      <p:sp>
        <p:nvSpPr>
          <p:cNvPr id="108" name="Google Shape;108;p19"/>
          <p:cNvSpPr txBox="1"/>
          <p:nvPr/>
        </p:nvSpPr>
        <p:spPr>
          <a:xfrm>
            <a:off x="1171313" y="2883475"/>
            <a:ext cx="2325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swald"/>
                <a:ea typeface="Oswald"/>
                <a:cs typeface="Oswald"/>
                <a:sym typeface="Oswald"/>
              </a:rPr>
              <a:t>Energy Balance</a:t>
            </a:r>
            <a:endParaRPr sz="1800">
              <a:solidFill>
                <a:schemeClr val="dk1"/>
              </a:solidFill>
              <a:latin typeface="Oswald"/>
              <a:ea typeface="Oswald"/>
              <a:cs typeface="Oswald"/>
              <a:sym typeface="Oswald"/>
            </a:endParaRPr>
          </a:p>
        </p:txBody>
      </p:sp>
      <p:pic>
        <p:nvPicPr>
          <p:cNvPr id="109" name="Google Shape;109;p19"/>
          <p:cNvPicPr preferRelativeResize="0"/>
          <p:nvPr/>
        </p:nvPicPr>
        <p:blipFill rotWithShape="1">
          <a:blip r:embed="rId4">
            <a:alphaModFix/>
          </a:blip>
          <a:srcRect b="20704" l="0" r="0" t="14696"/>
          <a:stretch/>
        </p:blipFill>
        <p:spPr>
          <a:xfrm>
            <a:off x="311713" y="3456175"/>
            <a:ext cx="4044825" cy="752725"/>
          </a:xfrm>
          <a:prstGeom prst="rect">
            <a:avLst/>
          </a:prstGeom>
          <a:noFill/>
          <a:ln>
            <a:noFill/>
          </a:ln>
        </p:spPr>
      </p:pic>
      <p:pic>
        <p:nvPicPr>
          <p:cNvPr id="110" name="Google Shape;110;p19"/>
          <p:cNvPicPr preferRelativeResize="0"/>
          <p:nvPr/>
        </p:nvPicPr>
        <p:blipFill>
          <a:blip r:embed="rId5">
            <a:alphaModFix/>
          </a:blip>
          <a:stretch>
            <a:fillRect/>
          </a:stretch>
        </p:blipFill>
        <p:spPr>
          <a:xfrm>
            <a:off x="5843376" y="367825"/>
            <a:ext cx="2263949" cy="3308849"/>
          </a:xfrm>
          <a:prstGeom prst="rect">
            <a:avLst/>
          </a:prstGeom>
          <a:noFill/>
          <a:ln>
            <a:noFill/>
          </a:ln>
        </p:spPr>
      </p:pic>
      <p:sp>
        <p:nvSpPr>
          <p:cNvPr id="111" name="Google Shape;111;p19"/>
          <p:cNvSpPr txBox="1"/>
          <p:nvPr>
            <p:ph idx="1" type="body"/>
          </p:nvPr>
        </p:nvSpPr>
        <p:spPr>
          <a:xfrm>
            <a:off x="5958650" y="4022100"/>
            <a:ext cx="2033400" cy="9186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n">
                <a:solidFill>
                  <a:schemeClr val="dk1"/>
                </a:solidFill>
              </a:rPr>
              <a:t>Depletion of Reactant</a:t>
            </a:r>
            <a:endParaRPr>
              <a:solidFill>
                <a:schemeClr val="dk1"/>
              </a:solidFill>
            </a:endParaRPr>
          </a:p>
          <a:p>
            <a:pPr indent="0" lvl="0" marL="457200" rtl="0" algn="l">
              <a:spcBef>
                <a:spcPts val="1200"/>
              </a:spcBef>
              <a:spcAft>
                <a:spcPts val="1200"/>
              </a:spcAft>
              <a:buNone/>
            </a:pPr>
            <a:r>
              <a:rPr lang="en">
                <a:solidFill>
                  <a:schemeClr val="dk1"/>
                </a:solidFill>
              </a:rPr>
              <a:t>Well-Mixed</a:t>
            </a:r>
            <a:endParaRPr>
              <a:solidFill>
                <a:schemeClr val="dk1"/>
              </a:solidFill>
            </a:endParaRPr>
          </a:p>
        </p:txBody>
      </p:sp>
      <p:sp>
        <p:nvSpPr>
          <p:cNvPr id="112" name="Google Shape;112;p19"/>
          <p:cNvSpPr txBox="1"/>
          <p:nvPr/>
        </p:nvSpPr>
        <p:spPr>
          <a:xfrm>
            <a:off x="311725" y="4417500"/>
            <a:ext cx="4044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Raghavan S. (2022). Lecture 20: Non-Isothermal Reactor Design</a:t>
            </a:r>
            <a:endParaRPr sz="1100">
              <a:solidFill>
                <a:schemeClr val="dk1"/>
              </a:solidFill>
              <a:latin typeface="Average"/>
              <a:ea typeface="Average"/>
              <a:cs typeface="Average"/>
              <a:sym typeface="Average"/>
            </a:endParaRPr>
          </a:p>
        </p:txBody>
      </p:sp>
      <p:sp>
        <p:nvSpPr>
          <p:cNvPr id="113" name="Google Shape;113;p19"/>
          <p:cNvSpPr txBox="1"/>
          <p:nvPr/>
        </p:nvSpPr>
        <p:spPr>
          <a:xfrm>
            <a:off x="5211975" y="3730350"/>
            <a:ext cx="40449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Raghavan S. (2022). Lecture 16: Bioreactors and Washout</a:t>
            </a:r>
            <a:endParaRPr sz="1100">
              <a:solidFill>
                <a:schemeClr val="dk1"/>
              </a:solidFill>
              <a:latin typeface="Average"/>
              <a:ea typeface="Average"/>
              <a:cs typeface="Average"/>
              <a:sym typeface="Averag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117" name="Shape 117"/>
        <p:cNvGrpSpPr/>
        <p:nvPr/>
      </p:nvGrpSpPr>
      <p:grpSpPr>
        <a:xfrm>
          <a:off x="0" y="0"/>
          <a:ext cx="0" cy="0"/>
          <a:chOff x="0" y="0"/>
          <a:chExt cx="0" cy="0"/>
        </a:xfrm>
      </p:grpSpPr>
      <p:sp>
        <p:nvSpPr>
          <p:cNvPr id="118" name="Google Shape;118;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Non-Aspen Simulation: </a:t>
            </a:r>
            <a:r>
              <a:rPr lang="en"/>
              <a:t>CSTR</a:t>
            </a:r>
            <a:endParaRPr/>
          </a:p>
        </p:txBody>
      </p:sp>
      <p:pic>
        <p:nvPicPr>
          <p:cNvPr id="119" name="Google Shape;119;p20"/>
          <p:cNvPicPr preferRelativeResize="0"/>
          <p:nvPr/>
        </p:nvPicPr>
        <p:blipFill>
          <a:blip r:embed="rId3">
            <a:alphaModFix/>
          </a:blip>
          <a:stretch>
            <a:fillRect/>
          </a:stretch>
        </p:blipFill>
        <p:spPr>
          <a:xfrm>
            <a:off x="1143634" y="1667925"/>
            <a:ext cx="2437175" cy="1012050"/>
          </a:xfrm>
          <a:prstGeom prst="rect">
            <a:avLst/>
          </a:prstGeom>
          <a:noFill/>
          <a:ln>
            <a:noFill/>
          </a:ln>
        </p:spPr>
      </p:pic>
      <p:sp>
        <p:nvSpPr>
          <p:cNvPr id="120" name="Google Shape;120;p20"/>
          <p:cNvSpPr txBox="1"/>
          <p:nvPr/>
        </p:nvSpPr>
        <p:spPr>
          <a:xfrm>
            <a:off x="1199413" y="1095225"/>
            <a:ext cx="2325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swald"/>
                <a:ea typeface="Oswald"/>
                <a:cs typeface="Oswald"/>
                <a:sym typeface="Oswald"/>
              </a:rPr>
              <a:t>Mass Balance</a:t>
            </a:r>
            <a:endParaRPr sz="1800">
              <a:solidFill>
                <a:schemeClr val="dk1"/>
              </a:solidFill>
              <a:latin typeface="Oswald"/>
              <a:ea typeface="Oswald"/>
              <a:cs typeface="Oswald"/>
              <a:sym typeface="Oswald"/>
            </a:endParaRPr>
          </a:p>
        </p:txBody>
      </p:sp>
      <p:pic>
        <p:nvPicPr>
          <p:cNvPr id="121" name="Google Shape;121;p20"/>
          <p:cNvPicPr preferRelativeResize="0"/>
          <p:nvPr/>
        </p:nvPicPr>
        <p:blipFill>
          <a:blip r:embed="rId4">
            <a:alphaModFix/>
          </a:blip>
          <a:stretch>
            <a:fillRect/>
          </a:stretch>
        </p:blipFill>
        <p:spPr>
          <a:xfrm>
            <a:off x="152413" y="3330175"/>
            <a:ext cx="4419600" cy="1085880"/>
          </a:xfrm>
          <a:prstGeom prst="rect">
            <a:avLst/>
          </a:prstGeom>
          <a:noFill/>
          <a:ln>
            <a:noFill/>
          </a:ln>
        </p:spPr>
      </p:pic>
      <p:sp>
        <p:nvSpPr>
          <p:cNvPr id="122" name="Google Shape;122;p20"/>
          <p:cNvSpPr txBox="1"/>
          <p:nvPr/>
        </p:nvSpPr>
        <p:spPr>
          <a:xfrm>
            <a:off x="1199413" y="2767400"/>
            <a:ext cx="2325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swald"/>
                <a:ea typeface="Oswald"/>
                <a:cs typeface="Oswald"/>
                <a:sym typeface="Oswald"/>
              </a:rPr>
              <a:t>Energy Balance</a:t>
            </a:r>
            <a:endParaRPr sz="1800">
              <a:solidFill>
                <a:schemeClr val="dk1"/>
              </a:solidFill>
              <a:latin typeface="Oswald"/>
              <a:ea typeface="Oswald"/>
              <a:cs typeface="Oswald"/>
              <a:sym typeface="Oswald"/>
            </a:endParaRPr>
          </a:p>
        </p:txBody>
      </p:sp>
      <p:pic>
        <p:nvPicPr>
          <p:cNvPr id="123" name="Google Shape;123;p20"/>
          <p:cNvPicPr preferRelativeResize="0"/>
          <p:nvPr/>
        </p:nvPicPr>
        <p:blipFill>
          <a:blip r:embed="rId5">
            <a:alphaModFix/>
          </a:blip>
          <a:stretch>
            <a:fillRect/>
          </a:stretch>
        </p:blipFill>
        <p:spPr>
          <a:xfrm>
            <a:off x="5453876" y="309925"/>
            <a:ext cx="3182950" cy="3454827"/>
          </a:xfrm>
          <a:prstGeom prst="rect">
            <a:avLst/>
          </a:prstGeom>
          <a:noFill/>
          <a:ln>
            <a:noFill/>
          </a:ln>
        </p:spPr>
      </p:pic>
      <p:sp>
        <p:nvSpPr>
          <p:cNvPr id="124" name="Google Shape;124;p20"/>
          <p:cNvSpPr txBox="1"/>
          <p:nvPr>
            <p:ph idx="1" type="body"/>
          </p:nvPr>
        </p:nvSpPr>
        <p:spPr>
          <a:xfrm>
            <a:off x="5874500" y="3964200"/>
            <a:ext cx="2492100" cy="1246800"/>
          </a:xfrm>
          <a:prstGeom prst="rect">
            <a:avLst/>
          </a:prstGeom>
        </p:spPr>
        <p:txBody>
          <a:bodyPr anchorCtr="0" anchor="t" bIns="91425" lIns="91425" spcFirstLastPara="1" rIns="91425" wrap="square" tIns="91425">
            <a:normAutofit fontScale="70000"/>
          </a:bodyPr>
          <a:lstStyle/>
          <a:p>
            <a:pPr indent="0" lvl="0" marL="0" rtl="0" algn="ctr">
              <a:spcBef>
                <a:spcPts val="0"/>
              </a:spcBef>
              <a:spcAft>
                <a:spcPts val="0"/>
              </a:spcAft>
              <a:buNone/>
            </a:pPr>
            <a:r>
              <a:rPr lang="en">
                <a:solidFill>
                  <a:schemeClr val="dk1"/>
                </a:solidFill>
              </a:rPr>
              <a:t>Well-Mixed</a:t>
            </a:r>
            <a:endParaRPr>
              <a:solidFill>
                <a:schemeClr val="dk1"/>
              </a:solidFill>
            </a:endParaRPr>
          </a:p>
          <a:p>
            <a:pPr indent="0" lvl="0" marL="0" rtl="0" algn="ctr">
              <a:spcBef>
                <a:spcPts val="1200"/>
              </a:spcBef>
              <a:spcAft>
                <a:spcPts val="0"/>
              </a:spcAft>
              <a:buNone/>
            </a:pPr>
            <a:r>
              <a:rPr lang="en">
                <a:solidFill>
                  <a:schemeClr val="dk1"/>
                </a:solidFill>
              </a:rPr>
              <a:t>Continuous Addition of Reactant</a:t>
            </a:r>
            <a:endParaRPr>
              <a:solidFill>
                <a:schemeClr val="dk1"/>
              </a:solidFill>
            </a:endParaRPr>
          </a:p>
          <a:p>
            <a:pPr indent="0" lvl="0" marL="0" rtl="0" algn="ctr">
              <a:spcBef>
                <a:spcPts val="1200"/>
              </a:spcBef>
              <a:spcAft>
                <a:spcPts val="1200"/>
              </a:spcAft>
              <a:buNone/>
            </a:pPr>
            <a:r>
              <a:rPr lang="en">
                <a:solidFill>
                  <a:schemeClr val="dk1"/>
                </a:solidFill>
              </a:rPr>
              <a:t>Operates at Exit Concentration</a:t>
            </a:r>
            <a:endParaRPr>
              <a:solidFill>
                <a:schemeClr val="dk1"/>
              </a:solidFill>
            </a:endParaRPr>
          </a:p>
        </p:txBody>
      </p:sp>
      <p:sp>
        <p:nvSpPr>
          <p:cNvPr id="125" name="Google Shape;125;p20"/>
          <p:cNvSpPr txBox="1"/>
          <p:nvPr/>
        </p:nvSpPr>
        <p:spPr>
          <a:xfrm>
            <a:off x="311700" y="4572000"/>
            <a:ext cx="46773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Raghavan S. (2022). Lecture 21: Energy Balance for Non-Isothermal CSTRs</a:t>
            </a:r>
            <a:endParaRPr sz="1100">
              <a:solidFill>
                <a:schemeClr val="dk1"/>
              </a:solidFill>
              <a:latin typeface="Average"/>
              <a:ea typeface="Average"/>
              <a:cs typeface="Average"/>
              <a:sym typeface="Average"/>
            </a:endParaRPr>
          </a:p>
        </p:txBody>
      </p:sp>
      <p:sp>
        <p:nvSpPr>
          <p:cNvPr id="126" name="Google Shape;126;p20"/>
          <p:cNvSpPr txBox="1"/>
          <p:nvPr/>
        </p:nvSpPr>
        <p:spPr>
          <a:xfrm>
            <a:off x="5083100" y="3764750"/>
            <a:ext cx="4190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Raghavan S. (2022). Lecture 20: Non-Isothermal Reactor Design</a:t>
            </a:r>
            <a:endParaRPr sz="1100">
              <a:solidFill>
                <a:schemeClr val="dk1"/>
              </a:solidFill>
              <a:latin typeface="Average"/>
              <a:ea typeface="Average"/>
              <a:cs typeface="Average"/>
              <a:sym typeface="Averag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8828F"/>
        </a:solidFill>
      </p:bgPr>
    </p:bg>
    <p:spTree>
      <p:nvGrpSpPr>
        <p:cNvPr id="130" name="Shape 130"/>
        <p:cNvGrpSpPr/>
        <p:nvPr/>
      </p:nvGrpSpPr>
      <p:grpSpPr>
        <a:xfrm>
          <a:off x="0" y="0"/>
          <a:ext cx="0" cy="0"/>
          <a:chOff x="0" y="0"/>
          <a:chExt cx="0" cy="0"/>
        </a:xfrm>
      </p:grpSpPr>
      <p:sp>
        <p:nvSpPr>
          <p:cNvPr id="131" name="Google Shape;13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Non-Aspen Simulation: PFR</a:t>
            </a:r>
            <a:endParaRPr/>
          </a:p>
        </p:txBody>
      </p:sp>
      <p:pic>
        <p:nvPicPr>
          <p:cNvPr id="132" name="Google Shape;132;p21"/>
          <p:cNvPicPr preferRelativeResize="0"/>
          <p:nvPr/>
        </p:nvPicPr>
        <p:blipFill rotWithShape="1">
          <a:blip r:embed="rId3">
            <a:alphaModFix/>
          </a:blip>
          <a:srcRect b="18420" l="0" r="0" t="17840"/>
          <a:stretch/>
        </p:blipFill>
        <p:spPr>
          <a:xfrm>
            <a:off x="1423025" y="1736075"/>
            <a:ext cx="1981200" cy="916775"/>
          </a:xfrm>
          <a:prstGeom prst="rect">
            <a:avLst/>
          </a:prstGeom>
          <a:noFill/>
          <a:ln>
            <a:noFill/>
          </a:ln>
        </p:spPr>
      </p:pic>
      <p:sp>
        <p:nvSpPr>
          <p:cNvPr id="133" name="Google Shape;133;p21"/>
          <p:cNvSpPr txBox="1"/>
          <p:nvPr/>
        </p:nvSpPr>
        <p:spPr>
          <a:xfrm>
            <a:off x="1250825" y="1322150"/>
            <a:ext cx="2325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swald"/>
                <a:ea typeface="Oswald"/>
                <a:cs typeface="Oswald"/>
                <a:sym typeface="Oswald"/>
              </a:rPr>
              <a:t>Mass Balance</a:t>
            </a:r>
            <a:endParaRPr sz="1800">
              <a:solidFill>
                <a:schemeClr val="dk1"/>
              </a:solidFill>
              <a:latin typeface="Oswald"/>
              <a:ea typeface="Oswald"/>
              <a:cs typeface="Oswald"/>
              <a:sym typeface="Oswald"/>
            </a:endParaRPr>
          </a:p>
        </p:txBody>
      </p:sp>
      <p:sp>
        <p:nvSpPr>
          <p:cNvPr id="134" name="Google Shape;134;p21"/>
          <p:cNvSpPr txBox="1"/>
          <p:nvPr/>
        </p:nvSpPr>
        <p:spPr>
          <a:xfrm>
            <a:off x="1250825" y="2652850"/>
            <a:ext cx="2325600" cy="57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Oswald"/>
                <a:ea typeface="Oswald"/>
                <a:cs typeface="Oswald"/>
                <a:sym typeface="Oswald"/>
              </a:rPr>
              <a:t>Energy Balance</a:t>
            </a:r>
            <a:endParaRPr sz="1800">
              <a:solidFill>
                <a:schemeClr val="dk1"/>
              </a:solidFill>
              <a:latin typeface="Oswald"/>
              <a:ea typeface="Oswald"/>
              <a:cs typeface="Oswald"/>
              <a:sym typeface="Oswald"/>
            </a:endParaRPr>
          </a:p>
        </p:txBody>
      </p:sp>
      <p:pic>
        <p:nvPicPr>
          <p:cNvPr id="135" name="Google Shape;135;p21"/>
          <p:cNvPicPr preferRelativeResize="0"/>
          <p:nvPr/>
        </p:nvPicPr>
        <p:blipFill>
          <a:blip r:embed="rId4">
            <a:alphaModFix/>
          </a:blip>
          <a:stretch>
            <a:fillRect/>
          </a:stretch>
        </p:blipFill>
        <p:spPr>
          <a:xfrm>
            <a:off x="4202625" y="1137224"/>
            <a:ext cx="4778726" cy="1806050"/>
          </a:xfrm>
          <a:prstGeom prst="rect">
            <a:avLst/>
          </a:prstGeom>
          <a:noFill/>
          <a:ln>
            <a:noFill/>
          </a:ln>
        </p:spPr>
      </p:pic>
      <p:sp>
        <p:nvSpPr>
          <p:cNvPr id="136" name="Google Shape;136;p21"/>
          <p:cNvSpPr txBox="1"/>
          <p:nvPr>
            <p:ph idx="1" type="body"/>
          </p:nvPr>
        </p:nvSpPr>
        <p:spPr>
          <a:xfrm>
            <a:off x="5662250" y="3134675"/>
            <a:ext cx="2791200" cy="1806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1600">
                <a:solidFill>
                  <a:schemeClr val="dk1"/>
                </a:solidFill>
              </a:rPr>
              <a:t>Continuous Addition of Reactant</a:t>
            </a:r>
            <a:endParaRPr sz="1600">
              <a:solidFill>
                <a:schemeClr val="dk1"/>
              </a:solidFill>
            </a:endParaRPr>
          </a:p>
          <a:p>
            <a:pPr indent="0" lvl="0" marL="0" rtl="0" algn="ctr">
              <a:spcBef>
                <a:spcPts val="1200"/>
              </a:spcBef>
              <a:spcAft>
                <a:spcPts val="0"/>
              </a:spcAft>
              <a:buNone/>
            </a:pPr>
            <a:r>
              <a:rPr lang="en" sz="1600">
                <a:solidFill>
                  <a:schemeClr val="dk1"/>
                </a:solidFill>
              </a:rPr>
              <a:t>Concentration varies with Length</a:t>
            </a:r>
            <a:endParaRPr sz="1600">
              <a:solidFill>
                <a:schemeClr val="dk1"/>
              </a:solidFill>
            </a:endParaRPr>
          </a:p>
          <a:p>
            <a:pPr indent="0" lvl="0" marL="0" rtl="0" algn="ctr">
              <a:spcBef>
                <a:spcPts val="1200"/>
              </a:spcBef>
              <a:spcAft>
                <a:spcPts val="1200"/>
              </a:spcAft>
              <a:buNone/>
            </a:pPr>
            <a:r>
              <a:rPr lang="en" sz="1600">
                <a:solidFill>
                  <a:schemeClr val="dk1"/>
                </a:solidFill>
              </a:rPr>
              <a:t>Higher Product Yield</a:t>
            </a:r>
            <a:endParaRPr sz="1600">
              <a:solidFill>
                <a:schemeClr val="dk1"/>
              </a:solidFill>
            </a:endParaRPr>
          </a:p>
        </p:txBody>
      </p:sp>
      <p:sp>
        <p:nvSpPr>
          <p:cNvPr id="137" name="Google Shape;137;p21"/>
          <p:cNvSpPr txBox="1"/>
          <p:nvPr/>
        </p:nvSpPr>
        <p:spPr>
          <a:xfrm>
            <a:off x="311700" y="4469100"/>
            <a:ext cx="403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Raghavan S. (2022). Lecture 23: Design of Nonisothermal PFRs</a:t>
            </a:r>
            <a:endParaRPr sz="1100">
              <a:solidFill>
                <a:schemeClr val="dk1"/>
              </a:solidFill>
              <a:latin typeface="Average"/>
              <a:ea typeface="Average"/>
              <a:cs typeface="Average"/>
              <a:sym typeface="Average"/>
            </a:endParaRPr>
          </a:p>
        </p:txBody>
      </p:sp>
      <p:sp>
        <p:nvSpPr>
          <p:cNvPr id="138" name="Google Shape;138;p21"/>
          <p:cNvSpPr txBox="1"/>
          <p:nvPr/>
        </p:nvSpPr>
        <p:spPr>
          <a:xfrm>
            <a:off x="4576588" y="2943275"/>
            <a:ext cx="4030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Average"/>
                <a:ea typeface="Average"/>
                <a:cs typeface="Average"/>
                <a:sym typeface="Average"/>
              </a:rPr>
              <a:t>Raghavan S. (2022). Lecture 19: Multiple Reactions in Parallel</a:t>
            </a:r>
            <a:endParaRPr sz="1100">
              <a:solidFill>
                <a:schemeClr val="dk1"/>
              </a:solidFill>
              <a:latin typeface="Average"/>
              <a:ea typeface="Average"/>
              <a:cs typeface="Average"/>
              <a:sym typeface="Average"/>
            </a:endParaRPr>
          </a:p>
        </p:txBody>
      </p:sp>
      <p:pic>
        <p:nvPicPr>
          <p:cNvPr id="139" name="Google Shape;139;p21"/>
          <p:cNvPicPr preferRelativeResize="0"/>
          <p:nvPr/>
        </p:nvPicPr>
        <p:blipFill>
          <a:blip r:embed="rId5">
            <a:alphaModFix/>
          </a:blip>
          <a:stretch>
            <a:fillRect/>
          </a:stretch>
        </p:blipFill>
        <p:spPr>
          <a:xfrm>
            <a:off x="246726" y="3134676"/>
            <a:ext cx="4160725" cy="997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